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1151" r:id="rId5"/>
    <p:sldId id="1268" r:id="rId6"/>
    <p:sldId id="1261" r:id="rId7"/>
    <p:sldId id="1284" r:id="rId8"/>
    <p:sldId id="1267" r:id="rId9"/>
    <p:sldId id="1286" r:id="rId10"/>
    <p:sldId id="1271" r:id="rId11"/>
    <p:sldId id="570" r:id="rId12"/>
    <p:sldId id="281" r:id="rId13"/>
  </p:sldIdLst>
  <p:sldSz cx="12192000" cy="6858000"/>
  <p:notesSz cx="6819900" cy="9918700"/>
  <p:embeddedFontLst>
    <p:embeddedFont>
      <p:font typeface="PT Sans Caption" charset="-52"/>
      <p:regular r:id="rId15"/>
      <p:bold r:id="rId16"/>
    </p:embeddedFont>
    <p:embeddedFont>
      <p:font typeface="Segoe UI" pitchFamily="34" charset="0"/>
      <p:regular r:id="rId17"/>
      <p:bold r:id="rId18"/>
      <p:italic r:id="rId19"/>
      <p:boldItalic r:id="rId20"/>
    </p:embeddedFont>
    <p:embeddedFont>
      <p:font typeface="Calibri" pitchFamily="34" charset="0"/>
      <p:regular r:id="rId21"/>
      <p:bold r:id="rId22"/>
      <p:italic r:id="rId23"/>
      <p:boldItalic r:id="rId24"/>
    </p:embeddedFont>
    <p:embeddedFont>
      <p:font typeface="Calibri Light" charset="0"/>
      <p:regular r:id="rId25"/>
      <p:italic r:id="rId2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2A13577-80DC-4065-AF1B-94BAD9523EC0}">
          <p14:sldIdLst>
            <p14:sldId id="1151"/>
          </p14:sldIdLst>
        </p14:section>
        <p14:section name="Общие тезисы о маркировке" id="{AFD410AE-ADC3-4A66-AC1B-563931BFA4F2}">
          <p14:sldIdLst>
            <p14:sldId id="1268"/>
            <p14:sldId id="1261"/>
            <p14:sldId id="1284"/>
            <p14:sldId id="1267"/>
            <p14:sldId id="1286"/>
            <p14:sldId id="1271"/>
            <p14:sldId id="570"/>
            <p14:sldId id="1322"/>
            <p14:sldId id="1270"/>
            <p14:sldId id="281"/>
            <p14:sldId id="1071"/>
          </p14:sldIdLst>
        </p14:section>
      </p14:sectionLst>
    </p:ext>
    <p:ext uri="{EFAFB233-063F-42B5-8137-9DF3F51BA10A}">
      <p15:sldGuideLst xmlns:p15="http://schemas.microsoft.com/office/powerpoint/2012/main" xmlns="">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6F42E"/>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771" autoAdjust="0"/>
    <p:restoredTop sz="94660"/>
  </p:normalViewPr>
  <p:slideViewPr>
    <p:cSldViewPr snapToGrid="0" showGuides="1">
      <p:cViewPr varScale="1">
        <p:scale>
          <a:sx n="110" d="100"/>
          <a:sy n="110" d="100"/>
        </p:scale>
        <p:origin x="-408" y="-96"/>
      </p:cViewPr>
      <p:guideLst>
        <p:guide orient="horz" pos="2115"/>
        <p:guide pos="3840"/>
      </p:guideLst>
    </p:cSldViewPr>
  </p:slideViewPr>
  <p:notesTextViewPr>
    <p:cViewPr>
      <p:scale>
        <a:sx n="1" d="1"/>
        <a:sy n="1" d="1"/>
      </p:scale>
      <p:origin x="0" y="0"/>
    </p:cViewPr>
  </p:notesTextViewPr>
  <p:notesViewPr>
    <p:cSldViewPr snapToGrid="0">
      <p:cViewPr varScale="1">
        <p:scale>
          <a:sx n="69" d="100"/>
          <a:sy n="69" d="100"/>
        </p:scale>
        <p:origin x="-2790" y="-108"/>
      </p:cViewPr>
      <p:guideLst>
        <p:guide orient="horz" pos="3124"/>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1AE80981-269E-473B-90FC-119FBB8E0DBD}" type="datetimeFigureOut">
              <a:rPr lang="ru-RU" smtClean="0"/>
              <a:pPr/>
              <a:t>26.08.2020</a:t>
            </a:fld>
            <a:endParaRPr lang="ru-RU"/>
          </a:p>
        </p:txBody>
      </p:sp>
      <p:sp>
        <p:nvSpPr>
          <p:cNvPr id="4" name="Образ слайда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955547E2-D3CC-4FAF-9070-0C28B89829EF}" type="slidenum">
              <a:rPr lang="ru-RU" smtClean="0"/>
              <a:pPr/>
              <a:t>‹#›</a:t>
            </a:fld>
            <a:endParaRPr lang="ru-RU"/>
          </a:p>
        </p:txBody>
      </p:sp>
    </p:spTree>
    <p:extLst>
      <p:ext uri="{BB962C8B-B14F-4D97-AF65-F5344CB8AC3E}">
        <p14:creationId xmlns:p14="http://schemas.microsoft.com/office/powerpoint/2010/main" xmlns="" val="165672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r>
              <a:rPr lang="ru-RU" dirty="0" err="1"/>
              <a:t>Notes</a:t>
            </a:r>
            <a:r>
              <a:rPr lang="ru-RU"/>
              <a:t> view: </a:t>
            </a:r>
            <a:fld id="{128CEAFE-FA94-43E5-B0FF-D47E1CCDD1B4}" type="slidenum">
              <a:rPr lang="ru-RU" smtClean="0"/>
              <a:pPr/>
              <a:t>1</a:t>
            </a:fld>
            <a:endParaRPr lang="ru-RU" dirty="0"/>
          </a:p>
        </p:txBody>
      </p:sp>
    </p:spTree>
    <p:extLst>
      <p:ext uri="{BB962C8B-B14F-4D97-AF65-F5344CB8AC3E}">
        <p14:creationId xmlns:p14="http://schemas.microsoft.com/office/powerpoint/2010/main" xmlns="" val="375306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4116426-26A9-4753-9C26-7D285152D301}" type="slidenum">
              <a:rPr lang="ru-RU" smtClean="0"/>
              <a:pPr/>
              <a:t>5</a:t>
            </a:fld>
            <a:endParaRPr lang="ru-RU"/>
          </a:p>
        </p:txBody>
      </p:sp>
    </p:spTree>
    <p:extLst>
      <p:ext uri="{BB962C8B-B14F-4D97-AF65-F5344CB8AC3E}">
        <p14:creationId xmlns:p14="http://schemas.microsoft.com/office/powerpoint/2010/main" xmlns="" val="367965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C86405-52EF-4306-81FF-7FC02950F14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9AC9E46A-B4E2-43F3-A148-FB8584CC7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A08B387-36B7-41E0-89B7-59950FE098E9}"/>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2CAD52C1-DB65-4E01-952B-3677A3C0620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0608D8B0-E1C6-4F48-A48A-B39FEF79516A}"/>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89624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6D0FA4-025C-46BC-802F-8007324110B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379EF73-760E-4A59-8845-A1F38211D1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AC1B69C-DED4-4E26-86EE-0744195CE542}"/>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B06E4166-EBF2-400F-9A36-15E793191880}"/>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CEAEBF4E-FFFD-4E8D-8526-8DA7425319A2}"/>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338663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9A47074-6B5D-4130-8F3C-B22D42A0AB1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8126489-BD08-4002-95B0-7A68604DCAE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7FF102C-4C49-41C5-8031-A6D71A2331A8}"/>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0CFF1F80-6E0E-48D7-ABF9-C04BB6DD1FFB}"/>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9231C055-6569-4A52-BD61-BF479784ADF6}"/>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138044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 Title Only">
    <p:spTree>
      <p:nvGrpSpPr>
        <p:cNvPr id="1" name=""/>
        <p:cNvGrpSpPr/>
        <p:nvPr/>
      </p:nvGrpSpPr>
      <p:grpSpPr>
        <a:xfrm>
          <a:off x="0" y="0"/>
          <a:ext cx="0" cy="0"/>
          <a:chOff x="0" y="0"/>
          <a:chExt cx="0" cy="0"/>
        </a:xfrm>
      </p:grpSpPr>
      <p:sp>
        <p:nvSpPr>
          <p:cNvPr id="3" name="Прямоугольник 2" hidden="1">
            <a:extLst>
              <a:ext uri="{FF2B5EF4-FFF2-40B4-BE49-F238E27FC236}">
                <a16:creationId xmlns:a16="http://schemas.microsoft.com/office/drawing/2014/main" xmlns="" id="{83906052-BB93-4A9D-83D9-844459518E4F}"/>
              </a:ext>
            </a:extLst>
          </p:cNvPr>
          <p:cNvSpPr/>
          <p:nvPr userDrawn="1">
            <p:custDataLst>
              <p:tags r:id="rId1"/>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57" name="Date Placeholder 56"/>
          <p:cNvSpPr>
            <a:spLocks noGrp="1"/>
          </p:cNvSpPr>
          <p:nvPr>
            <p:ph type="dt" sz="half" idx="14"/>
          </p:nvPr>
        </p:nvSpPr>
        <p:spPr/>
        <p:txBody>
          <a:bodyPr/>
          <a:lstStyle>
            <a:lvl1pPr eaLnBrk="1">
              <a:defRPr>
                <a:solidFill>
                  <a:schemeClr val="bg1">
                    <a:lumMod val="50000"/>
                  </a:schemeClr>
                </a:solidFill>
                <a:latin typeface="PT Sans Caption" panose="020B0603020203020204" charset="0"/>
                <a:sym typeface="PT Sans Caption" panose="020B0603020203020204" charset="0"/>
              </a:defRPr>
            </a:lvl1pPr>
          </a:lstStyle>
          <a:p>
            <a:endParaRPr lang="ru-RU" dirty="0"/>
          </a:p>
        </p:txBody>
      </p:sp>
      <p:sp>
        <p:nvSpPr>
          <p:cNvPr id="12" name="Title 7"/>
          <p:cNvSpPr>
            <a:spLocks noGrp="1"/>
          </p:cNvSpPr>
          <p:nvPr>
            <p:ph type="title" hasCustomPrompt="1"/>
          </p:nvPr>
        </p:nvSpPr>
        <p:spPr>
          <a:xfrm>
            <a:off x="629400" y="151901"/>
            <a:ext cx="10933801" cy="941796"/>
          </a:xfrm>
        </p:spPr>
        <p:txBody>
          <a:bodyPr anchor="ctr">
            <a:noAutofit/>
          </a:bodyPr>
          <a:lstStyle>
            <a:lvl1pPr>
              <a:defRPr>
                <a:solidFill>
                  <a:schemeClr val="bg1"/>
                </a:solidFill>
                <a:latin typeface="+mj-lt"/>
                <a:sym typeface="+mj-lt"/>
              </a:defRPr>
            </a:lvl1pPr>
          </a:lstStyle>
          <a:p>
            <a:r>
              <a:rPr lang="ru-RU"/>
              <a:t>Click to add title</a:t>
            </a:r>
            <a:endParaRPr lang="ru-RU" dirty="0"/>
          </a:p>
        </p:txBody>
      </p:sp>
      <p:sp>
        <p:nvSpPr>
          <p:cNvPr id="9" name="Прямоугольник 8" hidden="1">
            <a:extLst>
              <a:ext uri="{FF2B5EF4-FFF2-40B4-BE49-F238E27FC236}">
                <a16:creationId xmlns:a16="http://schemas.microsoft.com/office/drawing/2014/main" xmlns="" id="{F88B0A4A-81C2-4AF4-8CDF-D8E328599450}"/>
              </a:ext>
            </a:extLst>
          </p:cNvPr>
          <p:cNvSpPr/>
          <p:nvPr userDrawn="1">
            <p:custDataLst>
              <p:tags r:id="rId2"/>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ru-RU" sz="2400" b="0" i="0" baseline="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14" name="Copyright" hidden="1">
            <a:extLst>
              <a:ext uri="{FF2B5EF4-FFF2-40B4-BE49-F238E27FC236}">
                <a16:creationId xmlns:a16="http://schemas.microsoft.com/office/drawing/2014/main" xmlns="" id="{1858C75B-F07A-482D-9831-0E1B64875A66}"/>
              </a:ext>
            </a:extLst>
          </p:cNvPr>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Copyright © 2018 by The Boston Consulting </a:t>
            </a:r>
            <a:r>
              <a:rPr lang="ru-RU" sz="700" dirty="0" err="1">
                <a:solidFill>
                  <a:schemeClr val="bg1">
                    <a:lumMod val="50000"/>
                  </a:schemeClr>
                </a:solidFill>
                <a:latin typeface="PT Sans Caption" panose="020B0603020203020204" charset="0"/>
                <a:sym typeface="PT Sans Caption" panose="020B0603020203020204" charset="0"/>
              </a:rPr>
              <a:t>Group</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Inc</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All</a:t>
            </a:r>
            <a:r>
              <a:rPr lang="ru-RU" sz="700" dirty="0">
                <a:solidFill>
                  <a:schemeClr val="bg1">
                    <a:lumMod val="50000"/>
                  </a:schemeClr>
                </a:solidFill>
                <a:latin typeface="PT Sans Caption" panose="020B0603020203020204" charset="0"/>
                <a:sym typeface="PT Sans Caption" panose="020B0603020203020204" charset="0"/>
              </a:rPr>
              <a:t> </a:t>
            </a:r>
            <a:r>
              <a:rPr lang="ru-RU" sz="700" dirty="0" err="1">
                <a:solidFill>
                  <a:schemeClr val="bg1">
                    <a:lumMod val="50000"/>
                  </a:schemeClr>
                </a:solidFill>
                <a:latin typeface="PT Sans Caption" panose="020B0603020203020204" charset="0"/>
                <a:sym typeface="PT Sans Caption" panose="020B0603020203020204" charset="0"/>
              </a:rPr>
              <a:t>rights</a:t>
            </a:r>
            <a:r>
              <a:rPr lang="ru-RU" sz="700" dirty="0">
                <a:solidFill>
                  <a:schemeClr val="bg1">
                    <a:lumMod val="50000"/>
                  </a:schemeClr>
                </a:solidFill>
                <a:latin typeface="PT Sans Caption" panose="020B0603020203020204" charset="0"/>
                <a:sym typeface="PT Sans Caption" panose="020B0603020203020204" charset="0"/>
              </a:rPr>
              <a:t> reserved.</a:t>
            </a:r>
          </a:p>
        </p:txBody>
      </p:sp>
      <p:sp>
        <p:nvSpPr>
          <p:cNvPr id="15" name="FooterSimple" hidden="1">
            <a:extLst>
              <a:ext uri="{FF2B5EF4-FFF2-40B4-BE49-F238E27FC236}">
                <a16:creationId xmlns:a16="http://schemas.microsoft.com/office/drawing/2014/main" xmlns="" id="{A721DD66-78CF-4C71-9C53-DDE41B927AE4}"/>
              </a:ext>
            </a:extLst>
          </p:cNvPr>
          <p:cNvSpPr txBox="1"/>
          <p:nvPr userDrawn="1">
            <p:custDataLst>
              <p:tags r:id="rId3"/>
            </p:custDataLst>
          </p:nvPr>
        </p:nvSpPr>
        <p:spPr>
          <a:xfrm rot="16200000">
            <a:off x="10561320" y="5069411"/>
            <a:ext cx="2743200" cy="193899"/>
          </a:xfrm>
          <a:prstGeom prst="rect">
            <a:avLst/>
          </a:prstGeom>
          <a:noFill/>
        </p:spPr>
        <p:txBody>
          <a:bodyPr wrap="square" lIns="0" tIns="0" rIns="0" bIns="0" rtlCol="0" anchor="b">
            <a:spAutoFit/>
          </a:bodyPr>
          <a:lstStyle/>
          <a:p>
            <a:pPr>
              <a:lnSpc>
                <a:spcPct val="90000"/>
              </a:lnSpc>
              <a:spcAft>
                <a:spcPts val="600"/>
              </a:spcAft>
            </a:pPr>
            <a:r>
              <a:rPr lang="ru-RU" sz="700" dirty="0">
                <a:solidFill>
                  <a:schemeClr val="bg1">
                    <a:lumMod val="50000"/>
                  </a:schemeClr>
                </a:solidFill>
                <a:latin typeface="PT Sans Caption" panose="020B0603020203020204" charset="0"/>
                <a:sym typeface="PT Sans Caption" panose="020B0603020203020204" charset="0"/>
              </a:rPr>
              <a:t>20181031_Обзор проекта маркировки_Добродеев ВГТРК_v1.pptx</a:t>
            </a:r>
          </a:p>
        </p:txBody>
      </p:sp>
    </p:spTree>
    <p:extLst>
      <p:ext uri="{BB962C8B-B14F-4D97-AF65-F5344CB8AC3E}">
        <p14:creationId xmlns:p14="http://schemas.microsoft.com/office/powerpoint/2010/main" xmlns="" val="410421436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044F7FB-13C2-492A-988C-0585980EE5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EC9B169-0037-4612-AE54-0659201EA56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441816B-5A71-4473-8FA7-169CD4B70052}"/>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6DC6A059-C98B-4401-9C19-CF18BBC70772}"/>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7526A2DA-69FF-4755-A4D2-43AC4EBE2262}"/>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38541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69106E-9313-42DD-B4C7-A4A1CFAF5EF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DA7D6284-CE0E-4A5B-AC80-EEB920C62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9F6DFDF-5B16-4920-8485-3C1DA76C434B}"/>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9B1DBB3B-14EF-4D43-9B62-1D147DA0C98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xmlns="" id="{B66628E5-4E0D-407B-9692-9C2ED6863FFB}"/>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34104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3CD0BE-C503-4A94-92CF-330B9F0688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113E29D-0C26-4C10-A712-6513F922541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A966ECC-6F6E-4D52-8F31-C5294F1ECE2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79071DF-1323-47DC-9C39-569DDA84C800}"/>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6" name="Нижний колонтитул 5">
            <a:extLst>
              <a:ext uri="{FF2B5EF4-FFF2-40B4-BE49-F238E27FC236}">
                <a16:creationId xmlns:a16="http://schemas.microsoft.com/office/drawing/2014/main" xmlns="" id="{525E1149-2478-41B4-A398-2C515B0AFF41}"/>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F15592BC-88A5-46FF-81DF-295F08DAD2C8}"/>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198957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75AA7B-C231-448E-A2DE-D836840FF4E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1B88CE0F-0711-46AE-BA03-BDD4C290B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1D565E8-12FC-4F02-85E2-0AD8BCEEF5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54886ED8-37C1-412A-B7B9-9B8189EDA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EC1D8BE9-AA86-43A8-A43D-7A39DEBF35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B874D00-2363-4BF8-B0E6-5695F2D5D6AD}"/>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8" name="Нижний колонтитул 7">
            <a:extLst>
              <a:ext uri="{FF2B5EF4-FFF2-40B4-BE49-F238E27FC236}">
                <a16:creationId xmlns:a16="http://schemas.microsoft.com/office/drawing/2014/main" xmlns="" id="{A75EA75E-AF3B-45D8-BE55-14DE32E697EC}"/>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xmlns="" id="{A66926E6-40BA-4546-A5B7-CCC65E75E5FA}"/>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15617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482581-A9DE-49D8-8A8F-6BF8B4FFAAF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0515563-CB77-457B-B29A-AC74CF645F69}"/>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4" name="Нижний колонтитул 3">
            <a:extLst>
              <a:ext uri="{FF2B5EF4-FFF2-40B4-BE49-F238E27FC236}">
                <a16:creationId xmlns:a16="http://schemas.microsoft.com/office/drawing/2014/main" xmlns="" id="{0E10401F-25D3-4ADA-8030-61CCA8C40565}"/>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xmlns="" id="{84F1BB0C-1D91-43D0-ACC6-C6E05909E4DE}"/>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245958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6178B09-B50B-4F0F-98B2-55311DAC0574}"/>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3" name="Нижний колонтитул 2">
            <a:extLst>
              <a:ext uri="{FF2B5EF4-FFF2-40B4-BE49-F238E27FC236}">
                <a16:creationId xmlns:a16="http://schemas.microsoft.com/office/drawing/2014/main" xmlns="" id="{CA519E1A-832B-4432-8005-C407C1DEC70A}"/>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xmlns="" id="{F8351200-E27C-430B-B077-701D9C4CF92B}"/>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217438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21BCFE-14F4-4578-9C3A-CCA369A9B01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4E9DF5A-295E-4E5F-AD3C-EF31BAC6B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EC963B3-17A1-4D44-A68C-8B145DE25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102BE6F-069C-46A6-B32C-81D0344033DA}"/>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6" name="Нижний колонтитул 5">
            <a:extLst>
              <a:ext uri="{FF2B5EF4-FFF2-40B4-BE49-F238E27FC236}">
                <a16:creationId xmlns:a16="http://schemas.microsoft.com/office/drawing/2014/main" xmlns="" id="{367EB8D2-3C93-4C60-9F56-1312A08EDB52}"/>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BB55A432-B390-441D-A03E-C8EB181B47DC}"/>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270129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27D5B9-B52C-46BF-94BB-45EC46D1A0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BF9C9CA7-BC5A-4DE5-BF10-66E580C59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xmlns="" id="{497B97CF-3D81-465E-BC82-E3D9B6170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D131DA8-08BB-40CD-A3AF-3C8A1D5A6205}"/>
              </a:ext>
            </a:extLst>
          </p:cNvPr>
          <p:cNvSpPr>
            <a:spLocks noGrp="1"/>
          </p:cNvSpPr>
          <p:nvPr>
            <p:ph type="dt" sz="half" idx="10"/>
          </p:nvPr>
        </p:nvSpPr>
        <p:spPr/>
        <p:txBody>
          <a:bodyPr/>
          <a:lstStyle/>
          <a:p>
            <a:fld id="{1CAAC17A-075E-4A76-8E4F-5534E92C5D7F}" type="datetimeFigureOut">
              <a:rPr lang="ru-RU" smtClean="0"/>
              <a:pPr/>
              <a:t>26.08.2020</a:t>
            </a:fld>
            <a:endParaRPr lang="ru-RU" dirty="0"/>
          </a:p>
        </p:txBody>
      </p:sp>
      <p:sp>
        <p:nvSpPr>
          <p:cNvPr id="6" name="Нижний колонтитул 5">
            <a:extLst>
              <a:ext uri="{FF2B5EF4-FFF2-40B4-BE49-F238E27FC236}">
                <a16:creationId xmlns:a16="http://schemas.microsoft.com/office/drawing/2014/main" xmlns="" id="{3451F49A-6FD0-46B1-9738-618C6396B83B}"/>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xmlns="" id="{0BAA17C6-C87B-4EFB-BB39-15FC169C11A4}"/>
              </a:ext>
            </a:extLst>
          </p:cNvPr>
          <p:cNvSpPr>
            <a:spLocks noGrp="1"/>
          </p:cNvSpPr>
          <p:nvPr>
            <p:ph type="sldNum" sz="quarter" idx="12"/>
          </p:nvPr>
        </p:nvSpPr>
        <p:spPr/>
        <p:txBody>
          <a:body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41870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B2F0F4-054B-4E48-8198-B0A527591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5424BC8B-2C46-4711-B690-6F96C1EED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F5713AC-0FCD-4F7C-BEDC-88719B0B4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C17A-075E-4A76-8E4F-5534E92C5D7F}" type="datetimeFigureOut">
              <a:rPr lang="ru-RU" smtClean="0"/>
              <a:pPr/>
              <a:t>26.08.2020</a:t>
            </a:fld>
            <a:endParaRPr lang="ru-RU" dirty="0"/>
          </a:p>
        </p:txBody>
      </p:sp>
      <p:sp>
        <p:nvSpPr>
          <p:cNvPr id="5" name="Нижний колонтитул 4">
            <a:extLst>
              <a:ext uri="{FF2B5EF4-FFF2-40B4-BE49-F238E27FC236}">
                <a16:creationId xmlns:a16="http://schemas.microsoft.com/office/drawing/2014/main" xmlns="" id="{D3A55CE7-2D11-4FDB-AB40-A9597DE5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xmlns="" id="{6087B468-4E33-4FFF-B6E4-A24D40E5C1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6B57-65A2-4294-AD20-FBE31CEA1ECA}" type="slidenum">
              <a:rPr lang="ru-RU" smtClean="0"/>
              <a:pPr/>
              <a:t>‹#›</a:t>
            </a:fld>
            <a:endParaRPr lang="ru-RU" dirty="0"/>
          </a:p>
        </p:txBody>
      </p:sp>
    </p:spTree>
    <p:extLst>
      <p:ext uri="{BB962C8B-B14F-4D97-AF65-F5344CB8AC3E}">
        <p14:creationId xmlns:p14="http://schemas.microsoft.com/office/powerpoint/2010/main" xmlns="" val="369817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s://markirovka.crpt.ru/login-kep"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hyperlink" Target="https://t.me/crptbreaking" TargetMode="External"/><Relationship Id="rId3" Type="http://schemas.openxmlformats.org/officeDocument/2006/relationships/hyperlink" Target="https://vk.com/crptec" TargetMode="External"/><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hyperlink" Target="https://www.youtube.com/channel/UCkEJSvm2kK7Fc8nznr-oVlQ"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emf"/><Relationship Id="rId5" Type="http://schemas.openxmlformats.org/officeDocument/2006/relationships/hyperlink" Target="https://www.facebook.com/crpt.ru/" TargetMode="External"/><Relationship Id="rId10" Type="http://schemas.openxmlformats.org/officeDocument/2006/relationships/image" Target="../media/image36.emf"/><Relationship Id="rId4" Type="http://schemas.openxmlformats.org/officeDocument/2006/relationships/hyperlink" Target="mailto:support@crpt.ru" TargetMode="External"/><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046" name="think-cell Slide" r:id="rId7" imgW="360" imgH="360" progId="">
              <p:embed/>
            </p:oleObj>
          </a:graphicData>
        </a:graphic>
      </p:graphicFrame>
      <p:sp>
        <p:nvSpPr>
          <p:cNvPr id="2" name="Прямоугольник 1" hidden="1">
            <a:extLst>
              <a:ext uri="{FF2B5EF4-FFF2-40B4-BE49-F238E27FC236}">
                <a16:creationId xmlns:a16="http://schemas.microsoft.com/office/drawing/2014/main" xmlns="" id="{8E841189-6E24-49EA-9893-B74D2F36E95F}"/>
              </a:ext>
            </a:extLst>
          </p:cNvPr>
          <p:cNvSpPr/>
          <p:nvPr>
            <p:custDataLst>
              <p:tags r:id="rId3"/>
            </p:custDataLst>
          </p:nvPr>
        </p:nvSpPr>
        <p:spPr>
          <a:xfrm>
            <a:off x="0" y="0"/>
            <a:ext cx="158750" cy="158750"/>
          </a:xfrm>
          <a:prstGeom prst="rect">
            <a:avLst/>
          </a:prstGeom>
          <a:solidFill>
            <a:srgbClr val="595959"/>
          </a:solidFill>
          <a:ln w="9525" cap="rnd" cmpd="sng" algn="ctr">
            <a:solidFill>
              <a:srgbClr val="59595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ru-RU" sz="2400" dirty="0">
              <a:solidFill>
                <a:srgbClr val="FFFFFF"/>
              </a:solidFill>
              <a:latin typeface="PT Sans Caption" panose="020B0603020203020204" pitchFamily="34" charset="-52"/>
              <a:ea typeface="+mj-ea"/>
              <a:cs typeface="+mj-cs"/>
              <a:sym typeface="PT Sans Caption" panose="020B0603020203020204" pitchFamily="34" charset="-52"/>
            </a:endParaRPr>
          </a:p>
        </p:txBody>
      </p:sp>
      <p:sp>
        <p:nvSpPr>
          <p:cNvPr id="17" name="Заголовок 1">
            <a:extLst>
              <a:ext uri="{FF2B5EF4-FFF2-40B4-BE49-F238E27FC236}">
                <a16:creationId xmlns:a16="http://schemas.microsoft.com/office/drawing/2014/main" xmlns="" id="{5247CEB9-4D53-7F4A-BFD7-67533D744F86}"/>
              </a:ext>
            </a:extLst>
          </p:cNvPr>
          <p:cNvSpPr txBox="1">
            <a:spLocks/>
          </p:cNvSpPr>
          <p:nvPr/>
        </p:nvSpPr>
        <p:spPr>
          <a:xfrm>
            <a:off x="113146" y="882875"/>
            <a:ext cx="6675774" cy="18513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lvl="0">
              <a:defRPr/>
            </a:pPr>
            <a:r>
              <a:rPr lang="ru-RU" sz="2800" dirty="0">
                <a:latin typeface="Segoe UI" panose="020B0502040204020203" pitchFamily="34" charset="0"/>
                <a:cs typeface="Segoe UI" panose="020B0502040204020203" pitchFamily="34" charset="0"/>
              </a:rPr>
              <a:t>Государственная информационная система мониторинга (ГИС МТ)</a:t>
            </a:r>
          </a:p>
          <a:p>
            <a:pPr lvl="0">
              <a:defRPr/>
            </a:pPr>
            <a:endParaRPr lang="ru-RU" sz="2800" dirty="0">
              <a:solidFill>
                <a:srgbClr val="FFFFFF"/>
              </a:solidFill>
              <a:latin typeface="PT Sans Caption"/>
            </a:endParaRPr>
          </a:p>
          <a:p>
            <a:pPr lvl="0">
              <a:defRPr/>
            </a:pPr>
            <a:endParaRPr lang="ru-RU" sz="2800" dirty="0">
              <a:solidFill>
                <a:srgbClr val="FFFFFF"/>
              </a:solidFill>
              <a:latin typeface="PT Sans Caption"/>
            </a:endParaRPr>
          </a:p>
          <a:p>
            <a:pPr lvl="0">
              <a:defRPr/>
            </a:pPr>
            <a:r>
              <a:rPr lang="ru-RU" sz="2800" dirty="0">
                <a:solidFill>
                  <a:srgbClr val="FFFFFF"/>
                </a:solidFill>
                <a:latin typeface="PT Sans Caption"/>
              </a:rPr>
              <a:t>Маркировка шин</a:t>
            </a:r>
          </a:p>
          <a:p>
            <a:pPr lvl="0">
              <a:defRPr/>
            </a:pPr>
            <a:endParaRPr lang="ru-RU" sz="2800" dirty="0">
              <a:solidFill>
                <a:srgbClr val="FFFFFF"/>
              </a:solidFill>
              <a:latin typeface="PT Sans Caption"/>
            </a:endParaRPr>
          </a:p>
        </p:txBody>
      </p:sp>
      <p:cxnSp>
        <p:nvCxnSpPr>
          <p:cNvPr id="18" name="Прямая соединительная линия 17">
            <a:extLst>
              <a:ext uri="{FF2B5EF4-FFF2-40B4-BE49-F238E27FC236}">
                <a16:creationId xmlns:a16="http://schemas.microsoft.com/office/drawing/2014/main" xmlns="" id="{FA69B658-D35D-FA47-B558-AA3789C1B065}"/>
              </a:ext>
            </a:extLst>
          </p:cNvPr>
          <p:cNvCxnSpPr>
            <a:cxnSpLocks/>
          </p:cNvCxnSpPr>
          <p:nvPr/>
        </p:nvCxnSpPr>
        <p:spPr>
          <a:xfrm flipH="1">
            <a:off x="187273" y="1729335"/>
            <a:ext cx="5508677" cy="0"/>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pic>
        <p:nvPicPr>
          <p:cNvPr id="19" name="Рисунок 18">
            <a:extLst>
              <a:ext uri="{FF2B5EF4-FFF2-40B4-BE49-F238E27FC236}">
                <a16:creationId xmlns:a16="http://schemas.microsoft.com/office/drawing/2014/main" xmlns="" id="{0E3CF5F0-1F20-6A4B-BB05-99540B8F50E0}"/>
              </a:ext>
            </a:extLst>
          </p:cNvPr>
          <p:cNvPicPr>
            <a:picLocks noChangeAspect="1"/>
          </p:cNvPicPr>
          <p:nvPr/>
        </p:nvPicPr>
        <p:blipFill>
          <a:blip r:embed="rId8" cstate="email">
            <a:extLst>
              <a:ext uri="{28A0092B-C50C-407E-A947-70E740481C1C}">
                <a14:useLocalDpi xmlns:a14="http://schemas.microsoft.com/office/drawing/2010/main" xmlns=""/>
              </a:ext>
            </a:extLst>
          </a:blip>
          <a:srcRect/>
          <a:stretch/>
        </p:blipFill>
        <p:spPr>
          <a:xfrm>
            <a:off x="839079" y="5396463"/>
            <a:ext cx="3920996" cy="733563"/>
          </a:xfrm>
          <a:prstGeom prst="rect">
            <a:avLst/>
          </a:prstGeom>
        </p:spPr>
      </p:pic>
    </p:spTree>
    <p:extLst>
      <p:ext uri="{BB962C8B-B14F-4D97-AF65-F5344CB8AC3E}">
        <p14:creationId xmlns:p14="http://schemas.microsoft.com/office/powerpoint/2010/main" xmlns="" val="4332409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Скругленный прямоугольник 31">
            <a:extLst>
              <a:ext uri="{FF2B5EF4-FFF2-40B4-BE49-F238E27FC236}">
                <a16:creationId xmlns:a16="http://schemas.microsoft.com/office/drawing/2014/main" xmlns="" id="{EF882E13-8480-1340-BE1A-B906F708639A}"/>
              </a:ext>
            </a:extLst>
          </p:cNvPr>
          <p:cNvSpPr/>
          <p:nvPr/>
        </p:nvSpPr>
        <p:spPr>
          <a:xfrm>
            <a:off x="4586380" y="5121543"/>
            <a:ext cx="3352359" cy="1208688"/>
          </a:xfrm>
          <a:prstGeom prst="roundRect">
            <a:avLst>
              <a:gd name="adj" fmla="val 6708"/>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До 15 декабря 2020 года </a:t>
            </a:r>
            <a:r>
              <a:rPr lang="ru-RU" sz="14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осуществляется маркировка шин, ввезенных в РФ после 1 ноября 2020 года, но приобретенных до 1 ноября 2020 года.</a:t>
            </a:r>
          </a:p>
        </p:txBody>
      </p:sp>
      <p:sp>
        <p:nvSpPr>
          <p:cNvPr id="40" name="object 10">
            <a:extLst>
              <a:ext uri="{FF2B5EF4-FFF2-40B4-BE49-F238E27FC236}">
                <a16:creationId xmlns:a16="http://schemas.microsoft.com/office/drawing/2014/main" xmlns="" id="{45970079-42CB-ED46-AA33-57A950A3F493}"/>
              </a:ext>
            </a:extLst>
          </p:cNvPr>
          <p:cNvSpPr txBox="1"/>
          <p:nvPr/>
        </p:nvSpPr>
        <p:spPr>
          <a:xfrm>
            <a:off x="1010452" y="1560151"/>
            <a:ext cx="6086263" cy="442429"/>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течение 7 дней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со дня возникновения необходимости оборота шин участники оборота должны зарегистрироваться в системе мониторинга</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cxnSp>
        <p:nvCxnSpPr>
          <p:cNvPr id="18" name="Straight Connector 17">
            <a:extLst>
              <a:ext uri="{FF2B5EF4-FFF2-40B4-BE49-F238E27FC236}">
                <a16:creationId xmlns:a16="http://schemas.microsoft.com/office/drawing/2014/main" xmlns="" id="{9E12CB8C-8E38-364F-B6FF-6699067B5C3F}"/>
              </a:ext>
            </a:extLst>
          </p:cNvPr>
          <p:cNvCxnSpPr>
            <a:cxnSpLocks/>
          </p:cNvCxnSpPr>
          <p:nvPr/>
        </p:nvCxnSpPr>
        <p:spPr>
          <a:xfrm>
            <a:off x="1031877" y="3631892"/>
            <a:ext cx="10223016" cy="0"/>
          </a:xfrm>
          <a:prstGeom prst="line">
            <a:avLst/>
          </a:prstGeom>
          <a:ln w="25400">
            <a:solidFill>
              <a:schemeClr val="bg1">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31">
            <a:extLst>
              <a:ext uri="{FF2B5EF4-FFF2-40B4-BE49-F238E27FC236}">
                <a16:creationId xmlns:a16="http://schemas.microsoft.com/office/drawing/2014/main" xmlns="" id="{62310B4E-1D5A-EF4A-894A-AEA9FEE1C8EE}"/>
              </a:ext>
            </a:extLst>
          </p:cNvPr>
          <p:cNvSpPr/>
          <p:nvPr/>
        </p:nvSpPr>
        <p:spPr>
          <a:xfrm>
            <a:off x="1026433"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 ноября</a:t>
            </a:r>
          </a:p>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2020 года</a:t>
            </a:r>
          </a:p>
        </p:txBody>
      </p:sp>
      <p:sp>
        <p:nvSpPr>
          <p:cNvPr id="23" name="Скругленный прямоугольник 131">
            <a:extLst>
              <a:ext uri="{FF2B5EF4-FFF2-40B4-BE49-F238E27FC236}">
                <a16:creationId xmlns:a16="http://schemas.microsoft.com/office/drawing/2014/main" xmlns="" id="{17FB9FC3-A1D6-5D49-A6A8-EE49FDA2D8FD}"/>
              </a:ext>
            </a:extLst>
          </p:cNvPr>
          <p:cNvSpPr/>
          <p:nvPr/>
        </p:nvSpPr>
        <p:spPr>
          <a:xfrm>
            <a:off x="4752136"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15 декабря 2020 года</a:t>
            </a:r>
          </a:p>
        </p:txBody>
      </p:sp>
      <p:sp>
        <p:nvSpPr>
          <p:cNvPr id="26" name="Скругленный прямоугольник 131">
            <a:extLst>
              <a:ext uri="{FF2B5EF4-FFF2-40B4-BE49-F238E27FC236}">
                <a16:creationId xmlns:a16="http://schemas.microsoft.com/office/drawing/2014/main" xmlns="" id="{01A9F90D-9370-A846-87FC-FFCB652451D5}"/>
              </a:ext>
            </a:extLst>
          </p:cNvPr>
          <p:cNvSpPr/>
          <p:nvPr/>
        </p:nvSpPr>
        <p:spPr>
          <a:xfrm>
            <a:off x="8187845" y="2529125"/>
            <a:ext cx="1720121" cy="74885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1 марта</a:t>
            </a:r>
          </a:p>
          <a:p>
            <a:pPr lvl="0" algn="ctr" defTabSz="1193566" hangingPunct="0">
              <a:defRPr/>
            </a:pPr>
            <a:r>
              <a:rPr lang="ru-RU"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2021 года</a:t>
            </a:r>
          </a:p>
        </p:txBody>
      </p:sp>
      <p:sp>
        <p:nvSpPr>
          <p:cNvPr id="28" name="object 10">
            <a:extLst>
              <a:ext uri="{FF2B5EF4-FFF2-40B4-BE49-F238E27FC236}">
                <a16:creationId xmlns:a16="http://schemas.microsoft.com/office/drawing/2014/main" xmlns="" id="{01EF9888-C157-B145-9494-3E4EDCA18E02}"/>
              </a:ext>
            </a:extLst>
          </p:cNvPr>
          <p:cNvSpPr txBox="1"/>
          <p:nvPr/>
        </p:nvSpPr>
        <p:spPr>
          <a:xfrm>
            <a:off x="1010453" y="4080160"/>
            <a:ext cx="3067048" cy="2165978"/>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Запрещается</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производство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 импорт немаркированных шин,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а также приобретение немаркированных шин участниками оборота, работающими напрямую </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производителями и импортерами. </a:t>
            </a:r>
          </a:p>
          <a:p>
            <a:pPr lvl="0" defTabSz="1193566" hangingPunct="0">
              <a:defRPr/>
            </a:pPr>
            <a:endPar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Обязательна</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передача сведений</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ГИС при розничной реализации маркированных шин</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30" name="object 10">
            <a:extLst>
              <a:ext uri="{FF2B5EF4-FFF2-40B4-BE49-F238E27FC236}">
                <a16:creationId xmlns:a16="http://schemas.microsoft.com/office/drawing/2014/main" xmlns="" id="{C29CCA1F-75FF-4543-9BF7-373869E89CF9}"/>
              </a:ext>
            </a:extLst>
          </p:cNvPr>
          <p:cNvSpPr txBox="1"/>
          <p:nvPr/>
        </p:nvSpPr>
        <p:spPr>
          <a:xfrm>
            <a:off x="4752136" y="4080160"/>
            <a:ext cx="3067048" cy="442429"/>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Запрещается</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оборот и вывод</a:t>
            </a:r>
          </a:p>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из оборота немаркированных </a:t>
            </a:r>
            <a:r>
              <a:rPr lang="ru-RU" sz="14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31" name="object 10">
            <a:extLst>
              <a:ext uri="{FF2B5EF4-FFF2-40B4-BE49-F238E27FC236}">
                <a16:creationId xmlns:a16="http://schemas.microsoft.com/office/drawing/2014/main" xmlns="" id="{20004A0C-EF39-BE40-B15F-884B9355ABCF}"/>
              </a:ext>
            </a:extLst>
          </p:cNvPr>
          <p:cNvSpPr txBox="1"/>
          <p:nvPr/>
        </p:nvSpPr>
        <p:spPr>
          <a:xfrm>
            <a:off x="8187845" y="4080160"/>
            <a:ext cx="3067048" cy="2165978"/>
          </a:xfrm>
          <a:prstGeom prst="rect">
            <a:avLst/>
          </a:prstGeom>
        </p:spPr>
        <p:txBody>
          <a:bodyPr vert="horz" wrap="square" lIns="0" tIns="11430" rIns="0" bIns="0" rtlCol="0">
            <a:spAutoFit/>
          </a:bodyPr>
          <a:lstStyle/>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До 1 марта 2021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года все участники оборота обязаны промаркировать товарные остатки, нереализованные до 15 декабря 2020 года</a:t>
            </a:r>
          </a:p>
          <a:p>
            <a:pPr lvl="0" defTabSz="1193566" hangingPunct="0">
              <a:defRPr/>
            </a:pPr>
            <a:endPar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4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1 марта 2021 </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года все участники оборота обязаны передавать сведения в отношении всех действий по обороту шин в систему маркировки Честный ЗНАК</a:t>
            </a:r>
          </a:p>
        </p:txBody>
      </p:sp>
      <p:pic>
        <p:nvPicPr>
          <p:cNvPr id="35" name="Picture 58">
            <a:extLst>
              <a:ext uri="{FF2B5EF4-FFF2-40B4-BE49-F238E27FC236}">
                <a16:creationId xmlns:a16="http://schemas.microsoft.com/office/drawing/2014/main" xmlns="" id="{CE10A1EC-D705-0442-83FB-78C0A590C4B2}"/>
              </a:ext>
            </a:extLst>
          </p:cNvPr>
          <p:cNvPicPr>
            <a:picLocks noChangeAspect="1"/>
          </p:cNvPicPr>
          <p:nvPr/>
        </p:nvPicPr>
        <p:blipFill>
          <a:blip r:embed="rId2"/>
          <a:stretch>
            <a:fillRect/>
          </a:stretch>
        </p:blipFill>
        <p:spPr>
          <a:xfrm>
            <a:off x="1704913" y="3458056"/>
            <a:ext cx="360000" cy="360000"/>
          </a:xfrm>
          <a:prstGeom prst="rect">
            <a:avLst/>
          </a:prstGeom>
        </p:spPr>
      </p:pic>
      <p:pic>
        <p:nvPicPr>
          <p:cNvPr id="38" name="Picture 58">
            <a:extLst>
              <a:ext uri="{FF2B5EF4-FFF2-40B4-BE49-F238E27FC236}">
                <a16:creationId xmlns:a16="http://schemas.microsoft.com/office/drawing/2014/main" xmlns="" id="{FE959DAA-1E14-6D4D-994B-C327D4FEE19E}"/>
              </a:ext>
            </a:extLst>
          </p:cNvPr>
          <p:cNvPicPr>
            <a:picLocks noChangeAspect="1"/>
          </p:cNvPicPr>
          <p:nvPr/>
        </p:nvPicPr>
        <p:blipFill>
          <a:blip r:embed="rId2"/>
          <a:stretch>
            <a:fillRect/>
          </a:stretch>
        </p:blipFill>
        <p:spPr>
          <a:xfrm>
            <a:off x="5429421" y="3458056"/>
            <a:ext cx="360000" cy="360000"/>
          </a:xfrm>
          <a:prstGeom prst="rect">
            <a:avLst/>
          </a:prstGeom>
        </p:spPr>
      </p:pic>
      <p:pic>
        <p:nvPicPr>
          <p:cNvPr id="39" name="Picture 58">
            <a:extLst>
              <a:ext uri="{FF2B5EF4-FFF2-40B4-BE49-F238E27FC236}">
                <a16:creationId xmlns:a16="http://schemas.microsoft.com/office/drawing/2014/main" xmlns="" id="{D037BFED-E5EC-7541-BA29-98AE90C19F7D}"/>
              </a:ext>
            </a:extLst>
          </p:cNvPr>
          <p:cNvPicPr>
            <a:picLocks noChangeAspect="1"/>
          </p:cNvPicPr>
          <p:nvPr/>
        </p:nvPicPr>
        <p:blipFill>
          <a:blip r:embed="rId2"/>
          <a:stretch>
            <a:fillRect/>
          </a:stretch>
        </p:blipFill>
        <p:spPr>
          <a:xfrm>
            <a:off x="8875148" y="3458056"/>
            <a:ext cx="360000" cy="360000"/>
          </a:xfrm>
          <a:prstGeom prst="rect">
            <a:avLst/>
          </a:prstGeom>
        </p:spPr>
      </p:pic>
      <p:sp>
        <p:nvSpPr>
          <p:cNvPr id="15" name="Скругленный прямоугольник 102">
            <a:extLst>
              <a:ext uri="{FF2B5EF4-FFF2-40B4-BE49-F238E27FC236}">
                <a16:creationId xmlns:a16="http://schemas.microsoft.com/office/drawing/2014/main" xmlns="" id="{AE2258E9-F96E-4B5B-8BBA-5BEDEB66925C}"/>
              </a:ext>
            </a:extLst>
          </p:cNvPr>
          <p:cNvSpPr/>
          <p:nvPr/>
        </p:nvSpPr>
        <p:spPr>
          <a:xfrm>
            <a:off x="696000" y="300406"/>
            <a:ext cx="10800000" cy="903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a:solidFill>
                  <a:srgbClr val="6D6E71"/>
                </a:solidFill>
                <a:latin typeface="Segoe UI" panose="020B0502040204020203" pitchFamily="34" charset="0"/>
                <a:cs typeface="Segoe UI" panose="020B0502040204020203" pitchFamily="34" charset="0"/>
              </a:rPr>
              <a:t>C 1 </a:t>
            </a:r>
            <a:r>
              <a:rPr lang="ru-RU" sz="2600" b="1" dirty="0">
                <a:solidFill>
                  <a:srgbClr val="6D6E71"/>
                </a:solidFill>
                <a:latin typeface="Segoe UI" panose="020B0502040204020203" pitchFamily="34" charset="0"/>
                <a:cs typeface="Segoe UI" panose="020B0502040204020203" pitchFamily="34" charset="0"/>
              </a:rPr>
              <a:t>марта 2021 не должно остаться шин без маркировки</a:t>
            </a:r>
            <a:endParaRPr lang="en-US" sz="2600" b="1" dirty="0">
              <a:solidFill>
                <a:srgbClr val="6D6E71"/>
              </a:solidFill>
              <a:latin typeface="Segoe UI" panose="020B0502040204020203" pitchFamily="34" charset="0"/>
              <a:cs typeface="Segoe UI" panose="020B0502040204020203" pitchFamily="34" charset="0"/>
            </a:endParaRPr>
          </a:p>
        </p:txBody>
      </p:sp>
      <p:sp>
        <p:nvSpPr>
          <p:cNvPr id="17" name="object 10">
            <a:extLst>
              <a:ext uri="{FF2B5EF4-FFF2-40B4-BE49-F238E27FC236}">
                <a16:creationId xmlns:a16="http://schemas.microsoft.com/office/drawing/2014/main" xmlns="" id="{9D02DEE1-32AE-9444-BE84-5F1E157740DE}"/>
              </a:ext>
            </a:extLst>
          </p:cNvPr>
          <p:cNvSpPr txBox="1"/>
          <p:nvPr/>
        </p:nvSpPr>
        <p:spPr>
          <a:xfrm>
            <a:off x="8584354" y="1560242"/>
            <a:ext cx="2911646" cy="442429"/>
          </a:xfrm>
          <a:prstGeom prst="rect">
            <a:avLst/>
          </a:prstGeom>
        </p:spPr>
        <p:txBody>
          <a:bodyPr vert="horz" wrap="square" lIns="0" tIns="11430" rIns="0" bIns="0" rtlCol="0">
            <a:spAutoFit/>
          </a:bodyPr>
          <a:lstStyle/>
          <a:p>
            <a:r>
              <a:rPr lang="ru-RU" sz="1400" dirty="0">
                <a:solidFill>
                  <a:srgbClr val="595959"/>
                </a:solidFill>
                <a:latin typeface="Segoe UI" panose="020B0502040204020203" pitchFamily="34" charset="0"/>
                <a:ea typeface="Segoe UI" panose="020B0502040204020203" pitchFamily="34" charset="0"/>
                <a:cs typeface="Segoe UI" panose="020B0502040204020203" pitchFamily="34" charset="0"/>
              </a:rPr>
              <a:t>Постановление правительства РФ</a:t>
            </a:r>
          </a:p>
          <a:p>
            <a:r>
              <a:rPr lang="ru-RU" sz="1400" dirty="0">
                <a:solidFill>
                  <a:srgbClr val="595959"/>
                </a:solidFill>
                <a:latin typeface="Segoe UI" panose="020B0502040204020203" pitchFamily="34" charset="0"/>
                <a:ea typeface="Segoe UI" panose="020B0502040204020203" pitchFamily="34" charset="0"/>
                <a:cs typeface="Segoe UI" panose="020B0502040204020203" pitchFamily="34" charset="0"/>
              </a:rPr>
              <a:t>№ 1958 от 31.12.2019</a:t>
            </a:r>
          </a:p>
        </p:txBody>
      </p:sp>
      <p:cxnSp>
        <p:nvCxnSpPr>
          <p:cNvPr id="4" name="Straight Connector 3">
            <a:extLst>
              <a:ext uri="{FF2B5EF4-FFF2-40B4-BE49-F238E27FC236}">
                <a16:creationId xmlns:a16="http://schemas.microsoft.com/office/drawing/2014/main" xmlns="" id="{26D6198A-E46E-854B-9D64-7CB5F80EBFEB}"/>
              </a:ext>
            </a:extLst>
          </p:cNvPr>
          <p:cNvCxnSpPr/>
          <p:nvPr/>
        </p:nvCxnSpPr>
        <p:spPr>
          <a:xfrm>
            <a:off x="8273143" y="1560151"/>
            <a:ext cx="0" cy="442429"/>
          </a:xfrm>
          <a:prstGeom prst="line">
            <a:avLst/>
          </a:prstGeom>
          <a:ln w="25400">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19" name="object 10">
            <a:extLst>
              <a:ext uri="{FF2B5EF4-FFF2-40B4-BE49-F238E27FC236}">
                <a16:creationId xmlns:a16="http://schemas.microsoft.com/office/drawing/2014/main" xmlns="" id="{C29CCA1F-75FF-4543-9BF7-373869E89CF9}"/>
              </a:ext>
            </a:extLst>
          </p:cNvPr>
          <p:cNvSpPr txBox="1"/>
          <p:nvPr/>
        </p:nvSpPr>
        <p:spPr>
          <a:xfrm>
            <a:off x="5122334" y="4613560"/>
            <a:ext cx="2548466" cy="319318"/>
          </a:xfrm>
          <a:prstGeom prst="rect">
            <a:avLst/>
          </a:prstGeom>
        </p:spPr>
        <p:txBody>
          <a:bodyPr vert="horz" wrap="square" lIns="0" tIns="11430" rIns="0" bIns="0" rtlCol="0">
            <a:spAutoFit/>
          </a:bodyPr>
          <a:lstStyle/>
          <a:p>
            <a:pPr lvl="0" defTabSz="1193566" hangingPunct="0">
              <a:defRPr/>
            </a:pPr>
            <a:r>
              <a:rPr lang="ru-RU" sz="10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*х</a:t>
            </a:r>
            <a:r>
              <a:rPr lang="ru-RU" sz="10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ранение </a:t>
            </a:r>
            <a:r>
              <a:rPr lang="ru-RU" sz="1000" dirty="0" err="1"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непромаркированных</a:t>
            </a:r>
            <a:r>
              <a:rPr lang="ru-RU" sz="1000" dirty="0" smtClean="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остатков  возможно до 01.03.2021</a:t>
            </a:r>
            <a:endParaRPr lang="ru-RU"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Tree>
    <p:extLst>
      <p:ext uri="{BB962C8B-B14F-4D97-AF65-F5344CB8AC3E}">
        <p14:creationId xmlns:p14="http://schemas.microsoft.com/office/powerpoint/2010/main" xmlns="" val="76301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xmlns="" id="{D0753685-F4EB-0245-8C77-4A620A8AA9DC}"/>
              </a:ext>
            </a:extLst>
          </p:cNvPr>
          <p:cNvGrpSpPr/>
          <p:nvPr/>
        </p:nvGrpSpPr>
        <p:grpSpPr>
          <a:xfrm>
            <a:off x="1863026" y="1333540"/>
            <a:ext cx="1632331" cy="1507980"/>
            <a:chOff x="1542553" y="4929409"/>
            <a:chExt cx="1948432" cy="1800000"/>
          </a:xfrm>
        </p:grpSpPr>
        <p:pic>
          <p:nvPicPr>
            <p:cNvPr id="4" name="Рисунок 3" descr="Изображение выглядит как чашка, черный, кофе, сидит&#10;&#10;Автоматически созданное описание">
              <a:extLst>
                <a:ext uri="{FF2B5EF4-FFF2-40B4-BE49-F238E27FC236}">
                  <a16:creationId xmlns:a16="http://schemas.microsoft.com/office/drawing/2014/main" xmlns="" id="{AC7EFBA0-50A5-5C44-B1A1-939E777C2E1C}"/>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542553" y="4929409"/>
              <a:ext cx="1800000" cy="1800000"/>
            </a:xfrm>
            <a:prstGeom prst="rect">
              <a:avLst/>
            </a:prstGeom>
          </p:spPr>
        </p:pic>
        <p:pic>
          <p:nvPicPr>
            <p:cNvPr id="9" name="Рисунок 8" descr="Изображение выглядит как часы&#10;&#10;Автоматически созданное описание">
              <a:extLst>
                <a:ext uri="{FF2B5EF4-FFF2-40B4-BE49-F238E27FC236}">
                  <a16:creationId xmlns:a16="http://schemas.microsoft.com/office/drawing/2014/main" xmlns="" id="{C0E56D67-927E-D145-A65F-B4445E20D346}"/>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328780" y="4940950"/>
              <a:ext cx="1162205" cy="1162205"/>
            </a:xfrm>
            <a:prstGeom prst="rect">
              <a:avLst/>
            </a:prstGeom>
          </p:spPr>
        </p:pic>
      </p:grpSp>
      <p:pic>
        <p:nvPicPr>
          <p:cNvPr id="26" name="Рисунок 25" descr="Изображение выглядит как чашка, черный, кофе, сидит&#10;&#10;Автоматически созданное описание">
            <a:extLst>
              <a:ext uri="{FF2B5EF4-FFF2-40B4-BE49-F238E27FC236}">
                <a16:creationId xmlns:a16="http://schemas.microsoft.com/office/drawing/2014/main" xmlns="" id="{18F063B4-4C3E-D140-84B3-425301B8BDF3}"/>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348710" y="1333540"/>
            <a:ext cx="1507980" cy="1507980"/>
          </a:xfrm>
          <a:prstGeom prst="rect">
            <a:avLst/>
          </a:prstGeom>
        </p:spPr>
      </p:pic>
      <p:sp>
        <p:nvSpPr>
          <p:cNvPr id="19" name="object 10">
            <a:extLst>
              <a:ext uri="{FF2B5EF4-FFF2-40B4-BE49-F238E27FC236}">
                <a16:creationId xmlns:a16="http://schemas.microsoft.com/office/drawing/2014/main" xmlns="" id="{040DD3BD-B240-2847-809A-6679AA5EE3D2}"/>
              </a:ext>
            </a:extLst>
          </p:cNvPr>
          <p:cNvSpPr txBox="1"/>
          <p:nvPr/>
        </p:nvSpPr>
        <p:spPr>
          <a:xfrm>
            <a:off x="1239192" y="2988305"/>
            <a:ext cx="2880000" cy="1546577"/>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МАРКИРОВКЕ ПОДЛЕЖАТ ВСЕ ТОВАРЫ С КОДАМИ: </a:t>
            </a:r>
          </a:p>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ТН ВЭД </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4011 10 000 3, 4011 10 000 9, 4011 20 100 0, 4011 20 900 0, 4011 40 000 0, 4011 70 000 0, 4011 80 000 0, 4011 90 000 0. </a:t>
            </a:r>
            <a:endParaRPr lang="en-US"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ОКПД2</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22.11.11, 22.11.12.110, 22.11.13.110, 22.11.14, 22.11.15.120</a:t>
            </a:r>
          </a:p>
        </p:txBody>
      </p:sp>
      <p:sp>
        <p:nvSpPr>
          <p:cNvPr id="21" name="object 10">
            <a:extLst>
              <a:ext uri="{FF2B5EF4-FFF2-40B4-BE49-F238E27FC236}">
                <a16:creationId xmlns:a16="http://schemas.microsoft.com/office/drawing/2014/main" xmlns="" id="{25F56C5A-25AA-7047-B0CE-5CBA473F28C0}"/>
              </a:ext>
            </a:extLst>
          </p:cNvPr>
          <p:cNvSpPr txBox="1"/>
          <p:nvPr/>
        </p:nvSpPr>
        <p:spPr>
          <a:xfrm>
            <a:off x="4451225" y="2988305"/>
            <a:ext cx="3248137" cy="3243196"/>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ПНЕВМАТИЧЕСКИЕ РЕЗИНОВЫЕ НОВЫЕ: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легковых автомобилей (включая грузопассажирские автомобили-фургоны и спортивные автомобили)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автобусов или моторных транспортных средств для перевозки грузов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мотоциклов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сельскохозяйственных или лесохозяйственных транспортных средств и машин </a:t>
            </a:r>
          </a:p>
          <a:p>
            <a:pPr marL="285750" lvl="0" indent="-28575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Для транспортных средств и машин, используемых в строительстве или промышленности</a:t>
            </a:r>
          </a:p>
          <a:p>
            <a:pPr lvl="0" defTabSz="1193566" hangingPunct="0">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p>
          <a:p>
            <a:pPr lvl="0" defTabSz="1193566" hangingPunct="0">
              <a:defRPr/>
            </a:pPr>
            <a:endPar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РЕЗИНОВЫЕ СПЛОШНЫЕ ИЛИ ПОЛУПНЕВМАТИЧЕСКИЕ: </a:t>
            </a:r>
          </a:p>
          <a:p>
            <a:pPr marL="342900" lvl="0" indent="-342900" defTabSz="1193566" hangingPunct="0">
              <a:lnSpc>
                <a:spcPct val="150000"/>
              </a:lnSpc>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Прочие шины </a:t>
            </a:r>
          </a:p>
        </p:txBody>
      </p:sp>
      <p:sp>
        <p:nvSpPr>
          <p:cNvPr id="22" name="object 10">
            <a:extLst>
              <a:ext uri="{FF2B5EF4-FFF2-40B4-BE49-F238E27FC236}">
                <a16:creationId xmlns:a16="http://schemas.microsoft.com/office/drawing/2014/main" xmlns="" id="{72926718-0CCF-4743-80F6-56BBFAB98D25}"/>
              </a:ext>
            </a:extLst>
          </p:cNvPr>
          <p:cNvSpPr txBox="1"/>
          <p:nvPr/>
        </p:nvSpPr>
        <p:spPr>
          <a:xfrm>
            <a:off x="8072806" y="2988305"/>
            <a:ext cx="2880000" cy="1869743"/>
          </a:xfrm>
          <a:prstGeom prst="rect">
            <a:avLst/>
          </a:prstGeom>
        </p:spPr>
        <p:txBody>
          <a:bodyPr vert="horz" wrap="square" lIns="0" tIns="11430" rIns="0" bIns="0" rtlCol="0">
            <a:spAutoFit/>
          </a:bodyPr>
          <a:lstStyle/>
          <a:p>
            <a:pPr lvl="0" defTabSz="1193566" hangingPunct="0">
              <a:lnSpc>
                <a:spcPct val="150000"/>
              </a:lnSpc>
              <a:defRPr/>
            </a:pPr>
            <a:r>
              <a:rPr lang="ru-RU" sz="105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ИСКЛЮЧЕНО: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новые для использования</a:t>
            </a:r>
            <a:r>
              <a:rPr lang="en-US"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на воздушных судах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новые для велосипедов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Шины и покрышки пневматические резиновые восстановленные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Протекторы взаимозаменяемые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Ободные ленты </a:t>
            </a:r>
          </a:p>
          <a:p>
            <a:pPr marL="342900" lvl="0" indent="-342900" defTabSz="1193566" hangingPunct="0">
              <a:buFont typeface="Arial" panose="020B0604020202020204" pitchFamily="34" charset="0"/>
              <a:buChar char="•"/>
              <a:defRPr/>
            </a:pPr>
            <a:r>
              <a:rPr lang="ru-RU" sz="105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Камеры резиновые </a:t>
            </a:r>
          </a:p>
        </p:txBody>
      </p:sp>
      <p:sp>
        <p:nvSpPr>
          <p:cNvPr id="17" name="Скругленный прямоугольник 16">
            <a:extLst>
              <a:ext uri="{FF2B5EF4-FFF2-40B4-BE49-F238E27FC236}">
                <a16:creationId xmlns:a16="http://schemas.microsoft.com/office/drawing/2014/main" xmlns="" id="{2DD41776-F4A4-EA4F-A0BB-7252683BEBB0}"/>
              </a:ext>
            </a:extLst>
          </p:cNvPr>
          <p:cNvSpPr/>
          <p:nvPr/>
        </p:nvSpPr>
        <p:spPr>
          <a:xfrm>
            <a:off x="675041" y="295200"/>
            <a:ext cx="6238715" cy="6839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a:solidFill>
                  <a:srgbClr val="6D6E71"/>
                </a:solidFill>
                <a:latin typeface="Segoe UI" panose="020B0502040204020203" pitchFamily="34" charset="0"/>
                <a:cs typeface="Segoe UI" panose="020B0502040204020203" pitchFamily="34" charset="0"/>
              </a:rPr>
              <a:t>Шины, </a:t>
            </a:r>
            <a:r>
              <a:rPr lang="ru-RU" sz="2600" b="1">
                <a:solidFill>
                  <a:srgbClr val="6D6E71"/>
                </a:solidFill>
                <a:latin typeface="Segoe UI" panose="020B0502040204020203" pitchFamily="34" charset="0"/>
                <a:cs typeface="Segoe UI" panose="020B0502040204020203" pitchFamily="34" charset="0"/>
              </a:rPr>
              <a:t>подлежащие маркировке</a:t>
            </a:r>
            <a:endParaRPr lang="en-US" sz="2600" b="1" dirty="0">
              <a:solidFill>
                <a:srgbClr val="6D6E71"/>
              </a:solidFill>
              <a:latin typeface="Segoe UI" panose="020B0502040204020203" pitchFamily="34" charset="0"/>
              <a:cs typeface="Segoe UI" panose="020B0502040204020203" pitchFamily="34" charset="0"/>
            </a:endParaRPr>
          </a:p>
        </p:txBody>
      </p:sp>
      <p:sp>
        <p:nvSpPr>
          <p:cNvPr id="20" name="Скругленный прямоугольник 31">
            <a:extLst>
              <a:ext uri="{FF2B5EF4-FFF2-40B4-BE49-F238E27FC236}">
                <a16:creationId xmlns:a16="http://schemas.microsoft.com/office/drawing/2014/main" xmlns="" id="{2ABCBEEF-ABAC-374D-96A3-B7CCF8DE5156}"/>
              </a:ext>
            </a:extLst>
          </p:cNvPr>
          <p:cNvSpPr/>
          <p:nvPr/>
        </p:nvSpPr>
        <p:spPr>
          <a:xfrm>
            <a:off x="7169291" y="295200"/>
            <a:ext cx="4386922" cy="663477"/>
          </a:xfrm>
          <a:prstGeom prst="roundRect">
            <a:avLst>
              <a:gd name="adj" fmla="val 6708"/>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193566" hangingPunct="0">
              <a:defRPr/>
            </a:pPr>
            <a:r>
              <a:rPr lang="ru-RU" sz="12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Вопрос маркировки импортируемых колес в сборе и Б/У шин находится на рассмотрении</a:t>
            </a:r>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pic>
        <p:nvPicPr>
          <p:cNvPr id="23" name="Рисунок 22" descr="Изображение выглядит как чашка, кофе, парковка, черный&#10;&#10;Автоматически созданное описание">
            <a:extLst>
              <a:ext uri="{FF2B5EF4-FFF2-40B4-BE49-F238E27FC236}">
                <a16:creationId xmlns:a16="http://schemas.microsoft.com/office/drawing/2014/main" xmlns="" id="{E7E2F2C5-9C6D-B045-9ABF-CFA25782BB20}"/>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657705" y="1343014"/>
            <a:ext cx="1507980" cy="1507980"/>
          </a:xfrm>
          <a:prstGeom prst="rect">
            <a:avLst/>
          </a:prstGeom>
        </p:spPr>
      </p:pic>
      <p:sp>
        <p:nvSpPr>
          <p:cNvPr id="25" name="object 10">
            <a:extLst>
              <a:ext uri="{FF2B5EF4-FFF2-40B4-BE49-F238E27FC236}">
                <a16:creationId xmlns:a16="http://schemas.microsoft.com/office/drawing/2014/main" xmlns="" id="{D490B66E-7CA3-FA47-A6A4-43B48E402DE8}"/>
              </a:ext>
            </a:extLst>
          </p:cNvPr>
          <p:cNvSpPr txBox="1"/>
          <p:nvPr/>
        </p:nvSpPr>
        <p:spPr>
          <a:xfrm>
            <a:off x="8072806" y="6361022"/>
            <a:ext cx="3483407" cy="165430"/>
          </a:xfrm>
          <a:prstGeom prst="rect">
            <a:avLst/>
          </a:prstGeom>
        </p:spPr>
        <p:txBody>
          <a:bodyPr vert="horz" wrap="square" lIns="0" tIns="11430" rIns="0" bIns="0" rtlCol="0">
            <a:spAutoFit/>
          </a:bodyPr>
          <a:lstStyle/>
          <a:p>
            <a:pPr lvl="0" defTabSz="1193566" hangingPunct="0">
              <a:defRPr/>
            </a:pPr>
            <a:r>
              <a:rPr lang="en-US"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a:t>
            </a:r>
            <a:r>
              <a:rPr lang="ru-RU" sz="10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постановление Правительства РФ №1958 от 31.12.2019 г.</a:t>
            </a:r>
          </a:p>
        </p:txBody>
      </p:sp>
    </p:spTree>
    <p:extLst>
      <p:ext uri="{BB962C8B-B14F-4D97-AF65-F5344CB8AC3E}">
        <p14:creationId xmlns:p14="http://schemas.microsoft.com/office/powerpoint/2010/main" xmlns="" val="406329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131">
            <a:extLst>
              <a:ext uri="{FF2B5EF4-FFF2-40B4-BE49-F238E27FC236}">
                <a16:creationId xmlns:a16="http://schemas.microsoft.com/office/drawing/2014/main" xmlns="" id="{395EE43C-E8E4-B846-9480-69ECE290C4C0}"/>
              </a:ext>
            </a:extLst>
          </p:cNvPr>
          <p:cNvSpPr/>
          <p:nvPr/>
        </p:nvSpPr>
        <p:spPr>
          <a:xfrm>
            <a:off x="6472641" y="1549263"/>
            <a:ext cx="4842037" cy="716429"/>
          </a:xfrm>
          <a:prstGeom prst="roundRect">
            <a:avLst>
              <a:gd name="adj" fmla="val 16667"/>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Этикетка на боковине</a:t>
            </a:r>
            <a:endParaRPr lang="ru-RU"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23" name="Скругленный прямоугольник 131">
            <a:extLst>
              <a:ext uri="{FF2B5EF4-FFF2-40B4-BE49-F238E27FC236}">
                <a16:creationId xmlns:a16="http://schemas.microsoft.com/office/drawing/2014/main" xmlns="" id="{2145A346-E598-4247-8EAE-55180457493D}"/>
              </a:ext>
            </a:extLst>
          </p:cNvPr>
          <p:cNvSpPr/>
          <p:nvPr/>
        </p:nvSpPr>
        <p:spPr>
          <a:xfrm>
            <a:off x="973439" y="1549263"/>
            <a:ext cx="4745921" cy="716429"/>
          </a:xfrm>
          <a:prstGeom prst="round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193566" hangingPunct="0">
              <a:defRPr/>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Этикетка на протекторе </a:t>
            </a:r>
          </a:p>
          <a:p>
            <a:pPr lvl="0" algn="ctr" defTabSz="1193566" hangingPunct="0">
              <a:defRPr/>
            </a:pPr>
            <a:r>
              <a:rPr lang="ru-RU" b="1" dirty="0">
                <a:solidFill>
                  <a:schemeClr val="bg1"/>
                </a:solidFill>
                <a:latin typeface="Segoe UI" panose="020B0502040204020203" pitchFamily="34" charset="0"/>
                <a:cs typeface="Segoe UI" panose="020B0502040204020203" pitchFamily="34" charset="0"/>
                <a:sym typeface="PT Sans Caption"/>
              </a:rPr>
              <a:t>или внутренней </a:t>
            </a: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rPr>
              <a:t>поверхности</a:t>
            </a:r>
            <a:endParaRPr lang="ru-RU" dirty="0">
              <a:solidFill>
                <a:schemeClr val="bg1"/>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20" name="object 10">
            <a:extLst>
              <a:ext uri="{FF2B5EF4-FFF2-40B4-BE49-F238E27FC236}">
                <a16:creationId xmlns:a16="http://schemas.microsoft.com/office/drawing/2014/main" xmlns="" id="{070857D4-97A0-DE4D-90C2-A2ACFEB08D9D}"/>
              </a:ext>
            </a:extLst>
          </p:cNvPr>
          <p:cNvSpPr txBox="1"/>
          <p:nvPr/>
        </p:nvSpPr>
        <p:spPr>
          <a:xfrm>
            <a:off x="973440" y="5244015"/>
            <a:ext cx="4745920" cy="873316"/>
          </a:xfrm>
          <a:prstGeom prst="rect">
            <a:avLst/>
          </a:prstGeom>
        </p:spPr>
        <p:txBody>
          <a:bodyPr vert="horz" wrap="square" lIns="0" tIns="11430" rIns="0" bIns="0" rtlCol="0">
            <a:spAutoFit/>
          </a:bodyPr>
          <a:lstStyle/>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Как привычная всем «маркетинговая» этикетка, так и любые её аналоги. Наносится на готовую продукцию и имеет достаточную для размещения </a:t>
            </a:r>
            <a:r>
              <a:rPr lang="en-GB" sz="1400" dirty="0" err="1">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DataMatrix</a:t>
            </a:r>
            <a:r>
              <a:rPr lang="en-GB"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a:t>
            </a: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кода площадь.</a:t>
            </a:r>
          </a:p>
        </p:txBody>
      </p:sp>
      <p:sp>
        <p:nvSpPr>
          <p:cNvPr id="22" name="object 10">
            <a:extLst>
              <a:ext uri="{FF2B5EF4-FFF2-40B4-BE49-F238E27FC236}">
                <a16:creationId xmlns:a16="http://schemas.microsoft.com/office/drawing/2014/main" xmlns="" id="{950B1E42-5230-DD4C-B1F0-0AE549548E72}"/>
              </a:ext>
            </a:extLst>
          </p:cNvPr>
          <p:cNvSpPr txBox="1"/>
          <p:nvPr/>
        </p:nvSpPr>
        <p:spPr>
          <a:xfrm>
            <a:off x="6472640" y="5244015"/>
            <a:ext cx="4865639" cy="442429"/>
          </a:xfrm>
          <a:prstGeom prst="rect">
            <a:avLst/>
          </a:prstGeom>
        </p:spPr>
        <p:txBody>
          <a:bodyPr vert="horz" wrap="square" lIns="0" tIns="11430" rIns="0" bIns="0" rtlCol="0">
            <a:spAutoFit/>
          </a:bodyPr>
          <a:lstStyle/>
          <a:p>
            <a:pPr lvl="0" defTabSz="1193566" hangingPunct="0">
              <a:defRPr/>
            </a:pPr>
            <a:r>
              <a:rPr lang="ru-RU" sz="14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Перспективный вариант для маркировки продукции на производстве до вулканизации.</a:t>
            </a:r>
          </a:p>
        </p:txBody>
      </p:sp>
      <p:pic>
        <p:nvPicPr>
          <p:cNvPr id="8" name="Picture 7">
            <a:extLst>
              <a:ext uri="{FF2B5EF4-FFF2-40B4-BE49-F238E27FC236}">
                <a16:creationId xmlns:a16="http://schemas.microsoft.com/office/drawing/2014/main" xmlns="" id="{6BED7DD7-5F89-5D45-8376-8BDF075D125E}"/>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7611511" y="2486728"/>
            <a:ext cx="2466489" cy="2466489"/>
          </a:xfrm>
          <a:prstGeom prst="rect">
            <a:avLst/>
          </a:prstGeom>
        </p:spPr>
      </p:pic>
      <p:pic>
        <p:nvPicPr>
          <p:cNvPr id="3" name="Рисунок 2" descr="Изображение выглядит как мужчина, черный, носит&#10;&#10;Автоматически созданное описание">
            <a:extLst>
              <a:ext uri="{FF2B5EF4-FFF2-40B4-BE49-F238E27FC236}">
                <a16:creationId xmlns:a16="http://schemas.microsoft.com/office/drawing/2014/main" xmlns="" id="{6C620697-F468-46AC-8FFE-9F56E1786744}"/>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1991233" y="2675568"/>
            <a:ext cx="1258194" cy="2145699"/>
          </a:xfrm>
          <a:prstGeom prst="rect">
            <a:avLst/>
          </a:prstGeom>
        </p:spPr>
      </p:pic>
      <p:pic>
        <p:nvPicPr>
          <p:cNvPr id="14" name="Рисунок 13">
            <a:extLst>
              <a:ext uri="{FF2B5EF4-FFF2-40B4-BE49-F238E27FC236}">
                <a16:creationId xmlns:a16="http://schemas.microsoft.com/office/drawing/2014/main" xmlns="" id="{2BB3BA16-1270-4F81-A315-C89F40FD1A5E}"/>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888221" y="2675568"/>
            <a:ext cx="1103012" cy="2158570"/>
          </a:xfrm>
          <a:prstGeom prst="rect">
            <a:avLst/>
          </a:prstGeom>
        </p:spPr>
      </p:pic>
      <p:sp>
        <p:nvSpPr>
          <p:cNvPr id="15" name="Скругленный прямоугольник 14">
            <a:extLst>
              <a:ext uri="{FF2B5EF4-FFF2-40B4-BE49-F238E27FC236}">
                <a16:creationId xmlns:a16="http://schemas.microsoft.com/office/drawing/2014/main" xmlns="" id="{73FD7C84-215E-444A-9D8C-F827A08E6CAA}"/>
              </a:ext>
            </a:extLst>
          </p:cNvPr>
          <p:cNvSpPr/>
          <p:nvPr/>
        </p:nvSpPr>
        <p:spPr>
          <a:xfrm>
            <a:off x="675041" y="295201"/>
            <a:ext cx="8435505" cy="68398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rIns="108000" bIns="108000" rtlCol="0" anchor="ctr">
            <a:spAutoFit/>
          </a:bodyPr>
          <a:lstStyle/>
          <a:p>
            <a:r>
              <a:rPr lang="ru-RU" sz="2600" b="1" dirty="0">
                <a:solidFill>
                  <a:srgbClr val="6D6E71"/>
                </a:solidFill>
                <a:latin typeface="Segoe UI" panose="020B0502040204020203" pitchFamily="34" charset="0"/>
                <a:cs typeface="Segoe UI" panose="020B0502040204020203" pitchFamily="34" charset="0"/>
              </a:rPr>
              <a:t>Основное средство идентификации — этикетка</a:t>
            </a:r>
            <a:endParaRPr lang="en-US" sz="2600" b="1" dirty="0">
              <a:solidFill>
                <a:srgbClr val="6D6E71"/>
              </a:solidFill>
              <a:latin typeface="Segoe UI" panose="020B0502040204020203" pitchFamily="34" charset="0"/>
              <a:cs typeface="Segoe UI" panose="020B0502040204020203" pitchFamily="34" charset="0"/>
            </a:endParaRPr>
          </a:p>
        </p:txBody>
      </p:sp>
      <p:pic>
        <p:nvPicPr>
          <p:cNvPr id="12" name="Рисунок 11">
            <a:extLst>
              <a:ext uri="{FF2B5EF4-FFF2-40B4-BE49-F238E27FC236}">
                <a16:creationId xmlns:a16="http://schemas.microsoft.com/office/drawing/2014/main" xmlns="" id="{B75E0D43-62F6-40BD-B678-68C6B26BCE90}"/>
              </a:ext>
            </a:extLst>
          </p:cNvPr>
          <p:cNvPicPr>
            <a:picLocks noChangeAspect="1"/>
          </p:cNvPicPr>
          <p:nvPr/>
        </p:nvPicPr>
        <p:blipFill>
          <a:blip r:embed="rId5" cstate="print"/>
          <a:stretch>
            <a:fillRect/>
          </a:stretch>
        </p:blipFill>
        <p:spPr>
          <a:xfrm>
            <a:off x="3249427" y="2675567"/>
            <a:ext cx="2863924" cy="2145699"/>
          </a:xfrm>
          <a:prstGeom prst="rect">
            <a:avLst/>
          </a:prstGeom>
        </p:spPr>
      </p:pic>
    </p:spTree>
    <p:extLst>
      <p:ext uri="{BB962C8B-B14F-4D97-AF65-F5344CB8AC3E}">
        <p14:creationId xmlns:p14="http://schemas.microsoft.com/office/powerpoint/2010/main" xmlns="" val="14941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a:extLst>
              <a:ext uri="{FF2B5EF4-FFF2-40B4-BE49-F238E27FC236}">
                <a16:creationId xmlns:a16="http://schemas.microsoft.com/office/drawing/2014/main" xmlns="" id="{9A3DC000-6C96-4444-B685-2421FCB0CECE}"/>
              </a:ext>
            </a:extLst>
          </p:cNvPr>
          <p:cNvSpPr/>
          <p:nvPr/>
        </p:nvSpPr>
        <p:spPr>
          <a:xfrm>
            <a:off x="675041" y="2963758"/>
            <a:ext cx="5272011" cy="787609"/>
          </a:xfrm>
          <a:prstGeom prst="round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rPr>
              <a:t>ПЛЮСЫ</a:t>
            </a:r>
          </a:p>
        </p:txBody>
      </p:sp>
      <p:sp>
        <p:nvSpPr>
          <p:cNvPr id="23" name="Скругленный прямоугольник 22">
            <a:extLst>
              <a:ext uri="{FF2B5EF4-FFF2-40B4-BE49-F238E27FC236}">
                <a16:creationId xmlns:a16="http://schemas.microsoft.com/office/drawing/2014/main" xmlns="" id="{2D833802-F9CD-1941-ACDD-59EA3B4F48FF}"/>
              </a:ext>
            </a:extLst>
          </p:cNvPr>
          <p:cNvSpPr/>
          <p:nvPr/>
        </p:nvSpPr>
        <p:spPr>
          <a:xfrm>
            <a:off x="6244948" y="2963758"/>
            <a:ext cx="5272011" cy="787609"/>
          </a:xfrm>
          <a:prstGeom prst="round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r>
              <a:rPr lang="ru-RU" b="1" dirty="0">
                <a:solidFill>
                  <a:schemeClr val="bg1"/>
                </a:solidFill>
                <a:latin typeface="Segoe UI" panose="020B0502040204020203" pitchFamily="34" charset="0"/>
                <a:ea typeface="Segoe UI" panose="020B0502040204020203" pitchFamily="34" charset="0"/>
                <a:cs typeface="Segoe UI" panose="020B0502040204020203" pitchFamily="34" charset="0"/>
              </a:rPr>
              <a:t>МИНУСЫ</a:t>
            </a:r>
          </a:p>
        </p:txBody>
      </p:sp>
      <p:sp>
        <p:nvSpPr>
          <p:cNvPr id="24" name="Прямоугольник 23">
            <a:extLst>
              <a:ext uri="{FF2B5EF4-FFF2-40B4-BE49-F238E27FC236}">
                <a16:creationId xmlns:a16="http://schemas.microsoft.com/office/drawing/2014/main" xmlns="" id="{77702914-DBBF-1748-94B1-0A7D9607B82D}"/>
              </a:ext>
            </a:extLst>
          </p:cNvPr>
          <p:cNvSpPr/>
          <p:nvPr/>
        </p:nvSpPr>
        <p:spPr>
          <a:xfrm>
            <a:off x="675041" y="3932234"/>
            <a:ext cx="5272011" cy="2462213"/>
          </a:xfrm>
          <a:prstGeom prst="rect">
            <a:avLst/>
          </a:prstGeom>
        </p:spPr>
        <p:txBody>
          <a:bodyPr wrap="square">
            <a:spAutoFit/>
          </a:bodyPr>
          <a:lstStyle/>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Высокая скорость идентификации</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идентификации партий без необходимости поштучного сканирования</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автоматического поиска</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Возможность глубокой автоматизации процессов</a:t>
            </a:r>
          </a:p>
          <a:p>
            <a:pPr marL="28575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Более высокая выживаемость в логистике по сравнению с ШК</a:t>
            </a:r>
          </a:p>
        </p:txBody>
      </p:sp>
      <p:sp>
        <p:nvSpPr>
          <p:cNvPr id="25" name="Прямоугольник 24">
            <a:extLst>
              <a:ext uri="{FF2B5EF4-FFF2-40B4-BE49-F238E27FC236}">
                <a16:creationId xmlns:a16="http://schemas.microsoft.com/office/drawing/2014/main" xmlns="" id="{1D7205B5-CDC2-3A4F-B20A-687AEE54E724}"/>
              </a:ext>
            </a:extLst>
          </p:cNvPr>
          <p:cNvSpPr/>
          <p:nvPr/>
        </p:nvSpPr>
        <p:spPr>
          <a:xfrm>
            <a:off x="6244948" y="3932234"/>
            <a:ext cx="5272011" cy="954107"/>
          </a:xfrm>
          <a:prstGeom prst="rect">
            <a:avLst/>
          </a:prstGeom>
        </p:spPr>
        <p:txBody>
          <a:bodyPr wrap="square">
            <a:spAutoFit/>
          </a:bodyPr>
          <a:lstStyle/>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Необходимость оснащения </a:t>
            </a:r>
            <a:r>
              <a:rPr lang="en-US"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RFID </a:t>
            </a: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оборудованием</a:t>
            </a:r>
          </a:p>
          <a:p>
            <a:pPr marL="114300" indent="-285750" defTabSz="912043" hangingPunct="0">
              <a:buClr>
                <a:srgbClr val="212121">
                  <a:lumOff val="21764"/>
                </a:srgbClr>
              </a:buClr>
              <a:buFont typeface="Arial" panose="020B0604020202020204" pitchFamily="34" charset="0"/>
              <a:buChar char="•"/>
            </a:pPr>
            <a:endPar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endParaRPr>
          </a:p>
          <a:p>
            <a:pPr marL="285750" indent="-285750" defTabSz="912043" hangingPunct="0">
              <a:buClr>
                <a:srgbClr val="212121">
                  <a:lumOff val="21764"/>
                </a:srgbClr>
              </a:buClr>
              <a:buFont typeface="Arial" panose="020B0604020202020204" pitchFamily="34" charset="0"/>
              <a:buChar char="•"/>
            </a:pPr>
            <a:r>
              <a:rPr lang="ru-RU" sz="1400" kern="0" dirty="0">
                <a:solidFill>
                  <a:schemeClr val="tx2"/>
                </a:solidFill>
                <a:latin typeface="Segoe UI" panose="020B0502040204020203" pitchFamily="34" charset="0"/>
                <a:ea typeface="Segoe UI" panose="020B0502040204020203" pitchFamily="34" charset="0"/>
                <a:cs typeface="Segoe UI" panose="020B0502040204020203" pitchFamily="34" charset="0"/>
                <a:sym typeface="PT Sans Caption"/>
              </a:rPr>
              <a:t>Физическое повреждение электронного чипа приводит к невозможности считывания</a:t>
            </a:r>
          </a:p>
        </p:txBody>
      </p:sp>
      <p:sp>
        <p:nvSpPr>
          <p:cNvPr id="26" name="TextBox 25">
            <a:extLst>
              <a:ext uri="{FF2B5EF4-FFF2-40B4-BE49-F238E27FC236}">
                <a16:creationId xmlns:a16="http://schemas.microsoft.com/office/drawing/2014/main" xmlns="" id="{C922134D-B1FD-7741-A4AB-E56D59428B95}"/>
              </a:ext>
            </a:extLst>
          </p:cNvPr>
          <p:cNvSpPr txBox="1"/>
          <p:nvPr/>
        </p:nvSpPr>
        <p:spPr>
          <a:xfrm>
            <a:off x="675041" y="1675385"/>
            <a:ext cx="10773247" cy="1015663"/>
          </a:xfrm>
          <a:prstGeom prst="rect">
            <a:avLst/>
          </a:prstGeom>
          <a:noFill/>
        </p:spPr>
        <p:txBody>
          <a:bodyPr wrap="square" rtlCol="0">
            <a:spAutoFit/>
          </a:bodyPr>
          <a:lstStyle/>
          <a:p>
            <a:pPr defTabSz="912043" hangingPunct="0">
              <a:buClr>
                <a:srgbClr val="212121">
                  <a:lumOff val="21764"/>
                </a:srgbClr>
              </a:buClr>
            </a:pPr>
            <a:r>
              <a:rPr lang="ru-RU"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Опционально к основному средству идентификации по решению УОТ может применяться </a:t>
            </a:r>
            <a:r>
              <a:rPr lang="de-DE"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RFID-</a:t>
            </a:r>
            <a:r>
              <a:rPr lang="ru-RU" sz="2000" b="1" kern="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метка - запись уникальной комбинации кода маркировки на радиочастотную метку для машинного чтения на расстоянии</a:t>
            </a:r>
          </a:p>
        </p:txBody>
      </p:sp>
      <p:sp>
        <p:nvSpPr>
          <p:cNvPr id="17" name="Скругленный прямоугольник 16">
            <a:extLst>
              <a:ext uri="{FF2B5EF4-FFF2-40B4-BE49-F238E27FC236}">
                <a16:creationId xmlns:a16="http://schemas.microsoft.com/office/drawing/2014/main" xmlns="" id="{3AEDF30C-043F-6048-BF36-1A14D9D5978F}"/>
              </a:ext>
            </a:extLst>
          </p:cNvPr>
          <p:cNvSpPr/>
          <p:nvPr/>
        </p:nvSpPr>
        <p:spPr>
          <a:xfrm>
            <a:off x="675041" y="718689"/>
            <a:ext cx="10773247" cy="68398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a:solidFill>
                  <a:srgbClr val="6D6E71"/>
                </a:solidFill>
                <a:latin typeface="Segoe UI" panose="020B0502040204020203" pitchFamily="34" charset="0"/>
                <a:cs typeface="Segoe UI" panose="020B0502040204020203" pitchFamily="34" charset="0"/>
              </a:rPr>
              <a:t>Дополнительное средство идентификации </a:t>
            </a:r>
            <a:r>
              <a:rPr lang="ru-RU" sz="2600" b="1">
                <a:solidFill>
                  <a:srgbClr val="6D6E71"/>
                </a:solidFill>
                <a:latin typeface="Segoe UI" panose="020B0502040204020203" pitchFamily="34" charset="0"/>
                <a:cs typeface="Segoe UI" panose="020B0502040204020203" pitchFamily="34" charset="0"/>
              </a:rPr>
              <a:t>— </a:t>
            </a:r>
            <a:r>
              <a:rPr lang="en-US" sz="2600" b="1">
                <a:solidFill>
                  <a:srgbClr val="6D6E71"/>
                </a:solidFill>
                <a:latin typeface="Segoe UI" panose="020B0502040204020203" pitchFamily="34" charset="0"/>
                <a:cs typeface="Segoe UI" panose="020B0502040204020203" pitchFamily="34" charset="0"/>
                <a:sym typeface="PT Sans Caption"/>
              </a:rPr>
              <a:t>RFID-</a:t>
            </a:r>
            <a:r>
              <a:rPr lang="ru-RU" sz="2600" b="1">
                <a:solidFill>
                  <a:srgbClr val="6D6E71"/>
                </a:solidFill>
                <a:latin typeface="Segoe UI" panose="020B0502040204020203" pitchFamily="34" charset="0"/>
                <a:cs typeface="Segoe UI" panose="020B0502040204020203" pitchFamily="34" charset="0"/>
                <a:sym typeface="PT Sans Caption"/>
              </a:rPr>
              <a:t>метка</a:t>
            </a:r>
            <a:endParaRPr lang="en-US" sz="2600" b="1" dirty="0">
              <a:solidFill>
                <a:srgbClr val="6D6E7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79325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a:extLst>
              <a:ext uri="{FF2B5EF4-FFF2-40B4-BE49-F238E27FC236}">
                <a16:creationId xmlns:a16="http://schemas.microsoft.com/office/drawing/2014/main" xmlns="" id="{73FD7C84-215E-444A-9D8C-F827A08E6CAA}"/>
              </a:ext>
            </a:extLst>
          </p:cNvPr>
          <p:cNvSpPr/>
          <p:nvPr/>
        </p:nvSpPr>
        <p:spPr>
          <a:xfrm>
            <a:off x="675041" y="295201"/>
            <a:ext cx="4376461" cy="683987"/>
          </a:xfrm>
          <a:prstGeom prst="roundRect">
            <a:avLst/>
          </a:prstGeom>
          <a:solidFill>
            <a:srgbClr val="F6F4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08000" rIns="108000" bIns="108000" rtlCol="0" anchor="ctr">
            <a:spAutoFit/>
          </a:bodyPr>
          <a:lstStyle/>
          <a:p>
            <a:r>
              <a:rPr lang="ru-RU" sz="2600" b="1" dirty="0">
                <a:solidFill>
                  <a:srgbClr val="6D6E71"/>
                </a:solidFill>
                <a:latin typeface="Segoe UI" panose="020B0502040204020203" pitchFamily="34" charset="0"/>
                <a:cs typeface="Segoe UI" panose="020B0502040204020203" pitchFamily="34" charset="0"/>
              </a:rPr>
              <a:t>Ввод шин в оборот</a:t>
            </a:r>
            <a:endParaRPr lang="en-US" sz="2600" b="1" dirty="0">
              <a:solidFill>
                <a:srgbClr val="6D6E71"/>
              </a:solidFill>
              <a:latin typeface="Segoe UI" panose="020B0502040204020203" pitchFamily="34" charset="0"/>
              <a:cs typeface="Segoe UI" panose="020B0502040204020203" pitchFamily="34" charset="0"/>
            </a:endParaRPr>
          </a:p>
        </p:txBody>
      </p:sp>
      <p:sp>
        <p:nvSpPr>
          <p:cNvPr id="11" name="object 10">
            <a:extLst>
              <a:ext uri="{FF2B5EF4-FFF2-40B4-BE49-F238E27FC236}">
                <a16:creationId xmlns:a16="http://schemas.microsoft.com/office/drawing/2014/main" xmlns="" id="{0407D6CD-0F4E-644A-A97F-F41B2A8DC52B}"/>
              </a:ext>
            </a:extLst>
          </p:cNvPr>
          <p:cNvSpPr txBox="1"/>
          <p:nvPr/>
        </p:nvSpPr>
        <p:spPr>
          <a:xfrm>
            <a:off x="1083330" y="2909503"/>
            <a:ext cx="2734340" cy="565539"/>
          </a:xfrm>
          <a:prstGeom prst="rect">
            <a:avLst/>
          </a:prstGeom>
        </p:spPr>
        <p:txBody>
          <a:bodyPr vert="horz" wrap="square" lIns="0" tIns="11430" rIns="0" bIns="0" rtlCol="0">
            <a:spAutoFit/>
          </a:bodyPr>
          <a:lstStyle/>
          <a:p>
            <a:pPr lvl="0" algn="ctr" defTabSz="1193566" hangingPunct="0">
              <a:defRPr/>
            </a:pPr>
            <a:r>
              <a:rPr lang="ru-RU" sz="1200" b="1"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Производство новых товаров</a:t>
            </a:r>
            <a:r>
              <a:rPr lang="ru-RU" sz="1200" dirty="0">
                <a:solidFill>
                  <a:srgbClr val="595959"/>
                </a:solidFill>
                <a:latin typeface="Segoe UI" panose="020B0502040204020203" pitchFamily="34" charset="0"/>
                <a:ea typeface="Segoe UI" panose="020B0502040204020203" pitchFamily="34" charset="0"/>
                <a:cs typeface="Segoe UI" panose="020B0502040204020203" pitchFamily="34" charset="0"/>
                <a:sym typeface="PT Sans Caption"/>
              </a:rPr>
              <a:t>, код наносится до первой отгрузки от производителя</a:t>
            </a:r>
            <a:endPar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endParaRPr>
          </a:p>
        </p:txBody>
      </p:sp>
      <p:sp>
        <p:nvSpPr>
          <p:cNvPr id="12" name="object 10">
            <a:extLst>
              <a:ext uri="{FF2B5EF4-FFF2-40B4-BE49-F238E27FC236}">
                <a16:creationId xmlns:a16="http://schemas.microsoft.com/office/drawing/2014/main" xmlns="" id="{A5CD04C1-1BD0-6348-AAED-E943705AF991}"/>
              </a:ext>
            </a:extLst>
          </p:cNvPr>
          <p:cNvSpPr txBox="1"/>
          <p:nvPr/>
        </p:nvSpPr>
        <p:spPr>
          <a:xfrm>
            <a:off x="4565660" y="2909503"/>
            <a:ext cx="3072174"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Ввоз с территории ЕАЭС</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до ввоза на территорию РФ</a:t>
            </a:r>
          </a:p>
        </p:txBody>
      </p:sp>
      <p:sp>
        <p:nvSpPr>
          <p:cNvPr id="13" name="object 10">
            <a:extLst>
              <a:ext uri="{FF2B5EF4-FFF2-40B4-BE49-F238E27FC236}">
                <a16:creationId xmlns:a16="http://schemas.microsoft.com/office/drawing/2014/main" xmlns="" id="{475B4CBC-76B3-B941-A67F-9B249F2B597E}"/>
              </a:ext>
            </a:extLst>
          </p:cNvPr>
          <p:cNvSpPr txBox="1"/>
          <p:nvPr/>
        </p:nvSpPr>
        <p:spPr>
          <a:xfrm>
            <a:off x="7909498" y="3002492"/>
            <a:ext cx="3319870" cy="750205"/>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Ввоз из других стран </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до помещения под таможенные процедуры выпуска для внутреннего потребления или реимпорта</a:t>
            </a:r>
          </a:p>
        </p:txBody>
      </p:sp>
      <p:sp>
        <p:nvSpPr>
          <p:cNvPr id="16" name="object 10">
            <a:extLst>
              <a:ext uri="{FF2B5EF4-FFF2-40B4-BE49-F238E27FC236}">
                <a16:creationId xmlns:a16="http://schemas.microsoft.com/office/drawing/2014/main" xmlns="" id="{E814F030-BFDD-8A43-8DF3-98BCEE252E50}"/>
              </a:ext>
            </a:extLst>
          </p:cNvPr>
          <p:cNvSpPr txBox="1"/>
          <p:nvPr/>
        </p:nvSpPr>
        <p:spPr>
          <a:xfrm>
            <a:off x="1191183" y="5390675"/>
            <a:ext cx="2668276"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Прием</a:t>
            </a: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шин на комиссию</a:t>
            </a:r>
          </a:p>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от физических лиц</a:t>
            </a:r>
          </a:p>
        </p:txBody>
      </p:sp>
      <p:sp>
        <p:nvSpPr>
          <p:cNvPr id="17" name="object 10">
            <a:extLst>
              <a:ext uri="{FF2B5EF4-FFF2-40B4-BE49-F238E27FC236}">
                <a16:creationId xmlns:a16="http://schemas.microsoft.com/office/drawing/2014/main" xmlns="" id="{74B67CFC-E3AD-9540-990F-E1DBE70F6E83}"/>
              </a:ext>
            </a:extLst>
          </p:cNvPr>
          <p:cNvSpPr txBox="1"/>
          <p:nvPr/>
        </p:nvSpPr>
        <p:spPr>
          <a:xfrm>
            <a:off x="4498570" y="5386761"/>
            <a:ext cx="3354152" cy="380873"/>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Возврат шин от покупателя</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с утраченным кодом маркировки</a:t>
            </a:r>
          </a:p>
        </p:txBody>
      </p:sp>
      <p:pic>
        <p:nvPicPr>
          <p:cNvPr id="18" name="Picture 44">
            <a:extLst>
              <a:ext uri="{FF2B5EF4-FFF2-40B4-BE49-F238E27FC236}">
                <a16:creationId xmlns:a16="http://schemas.microsoft.com/office/drawing/2014/main" xmlns="" id="{D0AE3213-9103-0D41-8293-FEC442011CFD}"/>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708453" y="1412722"/>
            <a:ext cx="1329114" cy="1260000"/>
          </a:xfrm>
          <a:prstGeom prst="rect">
            <a:avLst/>
          </a:prstGeom>
        </p:spPr>
      </p:pic>
      <p:pic>
        <p:nvPicPr>
          <p:cNvPr id="19" name="Picture 45">
            <a:extLst>
              <a:ext uri="{FF2B5EF4-FFF2-40B4-BE49-F238E27FC236}">
                <a16:creationId xmlns:a16="http://schemas.microsoft.com/office/drawing/2014/main" xmlns="" id="{C1F42346-C988-FC48-B027-75B2D5BFA93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228802" y="1412722"/>
            <a:ext cx="1590909" cy="1260000"/>
          </a:xfrm>
          <a:prstGeom prst="rect">
            <a:avLst/>
          </a:prstGeom>
        </p:spPr>
      </p:pic>
      <p:pic>
        <p:nvPicPr>
          <p:cNvPr id="21" name="Picture 46">
            <a:extLst>
              <a:ext uri="{FF2B5EF4-FFF2-40B4-BE49-F238E27FC236}">
                <a16:creationId xmlns:a16="http://schemas.microsoft.com/office/drawing/2014/main" xmlns="" id="{A4C80453-6A04-3342-A6B0-1791B448AD6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706407" y="1412722"/>
            <a:ext cx="1571072" cy="1260000"/>
          </a:xfrm>
          <a:prstGeom prst="rect">
            <a:avLst/>
          </a:prstGeom>
        </p:spPr>
      </p:pic>
      <p:sp>
        <p:nvSpPr>
          <p:cNvPr id="27" name="object 10">
            <a:extLst>
              <a:ext uri="{FF2B5EF4-FFF2-40B4-BE49-F238E27FC236}">
                <a16:creationId xmlns:a16="http://schemas.microsoft.com/office/drawing/2014/main" xmlns="" id="{43837F19-F5FF-D442-A94F-3B09B8477F4F}"/>
              </a:ext>
            </a:extLst>
          </p:cNvPr>
          <p:cNvSpPr txBox="1"/>
          <p:nvPr/>
        </p:nvSpPr>
        <p:spPr>
          <a:xfrm>
            <a:off x="8008560" y="5386761"/>
            <a:ext cx="3354152" cy="565539"/>
          </a:xfrm>
          <a:prstGeom prst="rect">
            <a:avLst/>
          </a:prstGeom>
        </p:spPr>
        <p:txBody>
          <a:bodyPr vert="horz" wrap="square" lIns="0" tIns="11430" rIns="0" bIns="0" rtlCol="0">
            <a:spAutoFit/>
          </a:bodyPr>
          <a:lstStyle/>
          <a:p>
            <a:pPr lvl="0" algn="ctr" defTabSz="1193566" hangingPunct="0">
              <a:defRPr/>
            </a:pP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Маркировка остатков / </a:t>
            </a:r>
            <a:r>
              <a:rPr lang="ru-RU" sz="1200" b="1" dirty="0" err="1">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перемаркировка</a:t>
            </a:r>
            <a:r>
              <a:rPr lang="ru-RU" sz="1200" b="1"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 </a:t>
            </a: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например, </a:t>
            </a:r>
          </a:p>
          <a:p>
            <a:pPr lvl="0" algn="ctr" defTabSz="1193566" hangingPunct="0">
              <a:defRPr/>
            </a:pPr>
            <a:r>
              <a:rPr lang="ru-RU" sz="1200" dirty="0">
                <a:solidFill>
                  <a:srgbClr val="212121">
                    <a:lumOff val="21764"/>
                  </a:srgbClr>
                </a:solidFill>
                <a:latin typeface="Segoe UI" panose="020B0502040204020203" pitchFamily="34" charset="0"/>
                <a:ea typeface="Segoe UI" panose="020B0502040204020203" pitchFamily="34" charset="0"/>
                <a:cs typeface="Segoe UI" panose="020B0502040204020203" pitchFamily="34" charset="0"/>
                <a:sym typeface="PT Sans Caption"/>
              </a:rPr>
              <a:t>в случае утраты кода</a:t>
            </a:r>
          </a:p>
        </p:txBody>
      </p:sp>
      <p:pic>
        <p:nvPicPr>
          <p:cNvPr id="29" name="Рисунок 28" descr="Изображение выглядит как знак&#10;&#10;Автоматически созданное описание">
            <a:extLst>
              <a:ext uri="{FF2B5EF4-FFF2-40B4-BE49-F238E27FC236}">
                <a16:creationId xmlns:a16="http://schemas.microsoft.com/office/drawing/2014/main" xmlns="" id="{AEBBC2A1-F181-304A-95CF-CE7980C4CC4E}"/>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8915943" y="4032278"/>
            <a:ext cx="1152000" cy="1152000"/>
          </a:xfrm>
          <a:prstGeom prst="rect">
            <a:avLst/>
          </a:prstGeom>
        </p:spPr>
      </p:pic>
      <p:pic>
        <p:nvPicPr>
          <p:cNvPr id="7" name="Рисунок 6" descr="Изображение выглядит как кружка, счетчик&#10;&#10;Автоматически созданное описание">
            <a:extLst>
              <a:ext uri="{FF2B5EF4-FFF2-40B4-BE49-F238E27FC236}">
                <a16:creationId xmlns:a16="http://schemas.microsoft.com/office/drawing/2014/main" xmlns="" id="{B6F50B32-713E-0B4C-957C-0813A5D99CA2}"/>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603271" y="3978278"/>
            <a:ext cx="1260000" cy="1260000"/>
          </a:xfrm>
          <a:prstGeom prst="rect">
            <a:avLst/>
          </a:prstGeom>
        </p:spPr>
      </p:pic>
      <p:pic>
        <p:nvPicPr>
          <p:cNvPr id="30" name="Рисунок 29" descr="Изображение выглядит как чашка, черный, кофе, сидит&#10;&#10;Автоматически созданное описание">
            <a:extLst>
              <a:ext uri="{FF2B5EF4-FFF2-40B4-BE49-F238E27FC236}">
                <a16:creationId xmlns:a16="http://schemas.microsoft.com/office/drawing/2014/main" xmlns="" id="{01393546-38CF-0B48-A01F-8292057EA001}"/>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5466000" y="3978278"/>
            <a:ext cx="1260000" cy="1260000"/>
          </a:xfrm>
          <a:prstGeom prst="rect">
            <a:avLst/>
          </a:prstGeom>
        </p:spPr>
      </p:pic>
    </p:spTree>
    <p:extLst>
      <p:ext uri="{BB962C8B-B14F-4D97-AF65-F5344CB8AC3E}">
        <p14:creationId xmlns:p14="http://schemas.microsoft.com/office/powerpoint/2010/main" xmlns="" val="409700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xmlns="" id="{C7FFD53C-60E7-624B-9324-D18D2DCD82D8}"/>
              </a:ext>
            </a:extLst>
          </p:cNvPr>
          <p:cNvGrpSpPr/>
          <p:nvPr/>
        </p:nvGrpSpPr>
        <p:grpSpPr>
          <a:xfrm>
            <a:off x="7554191" y="4145061"/>
            <a:ext cx="3520184" cy="973984"/>
            <a:chOff x="10188902" y="1881115"/>
            <a:chExt cx="3520184" cy="973984"/>
          </a:xfrm>
        </p:grpSpPr>
        <p:pic>
          <p:nvPicPr>
            <p:cNvPr id="107" name="Рисунок 106">
              <a:extLst>
                <a:ext uri="{FF2B5EF4-FFF2-40B4-BE49-F238E27FC236}">
                  <a16:creationId xmlns:a16="http://schemas.microsoft.com/office/drawing/2014/main" xmlns="" id="{CF4B6B4C-6907-0D40-9162-F23B5AF15886}"/>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188902" y="1881115"/>
              <a:ext cx="1288372" cy="973984"/>
            </a:xfrm>
            <a:prstGeom prst="rect">
              <a:avLst/>
            </a:prstGeom>
          </p:spPr>
        </p:pic>
        <p:sp>
          <p:nvSpPr>
            <p:cNvPr id="58" name="Rectangle 24">
              <a:extLst>
                <a:ext uri="{FF2B5EF4-FFF2-40B4-BE49-F238E27FC236}">
                  <a16:creationId xmlns:a16="http://schemas.microsoft.com/office/drawing/2014/main" xmlns="" id="{53E7FBA5-E486-456D-8558-141A1372F4E7}"/>
                </a:ext>
              </a:extLst>
            </p:cNvPr>
            <p:cNvSpPr/>
            <p:nvPr/>
          </p:nvSpPr>
          <p:spPr>
            <a:xfrm>
              <a:off x="11823335" y="2145902"/>
              <a:ext cx="1885751"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r>
                <a:rPr lang="ru-RU" sz="1200" b="0" dirty="0">
                  <a:latin typeface="PT Sans Caption" panose="020B0603020203020204" pitchFamily="34" charset="-52"/>
                  <a:ea typeface="PT Sans Caption" panose="020B0603020203020204" pitchFamily="34" charset="-52"/>
                </a:rPr>
                <a:t>При оптовой продаже сформировать УПД</a:t>
              </a:r>
            </a:p>
          </p:txBody>
        </p:sp>
      </p:grpSp>
      <p:cxnSp>
        <p:nvCxnSpPr>
          <p:cNvPr id="95" name="Прямая со стрелкой 94">
            <a:extLst>
              <a:ext uri="{FF2B5EF4-FFF2-40B4-BE49-F238E27FC236}">
                <a16:creationId xmlns:a16="http://schemas.microsoft.com/office/drawing/2014/main" xmlns="" id="{55EE6FB7-0125-C245-94F0-F860409BD7F6}"/>
              </a:ext>
            </a:extLst>
          </p:cNvPr>
          <p:cNvCxnSpPr>
            <a:cxnSpLocks/>
          </p:cNvCxnSpPr>
          <p:nvPr/>
        </p:nvCxnSpPr>
        <p:spPr>
          <a:xfrm>
            <a:off x="2081504" y="2554593"/>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Скругленный прямоугольник 102">
            <a:extLst>
              <a:ext uri="{FF2B5EF4-FFF2-40B4-BE49-F238E27FC236}">
                <a16:creationId xmlns:a16="http://schemas.microsoft.com/office/drawing/2014/main" xmlns="" id="{190FA43C-EEE6-3443-AB34-FA556A8A80FD}"/>
              </a:ext>
            </a:extLst>
          </p:cNvPr>
          <p:cNvSpPr/>
          <p:nvPr/>
        </p:nvSpPr>
        <p:spPr>
          <a:xfrm>
            <a:off x="675039" y="699679"/>
            <a:ext cx="8522909" cy="90519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4" name="TextBox 103">
            <a:extLst>
              <a:ext uri="{FF2B5EF4-FFF2-40B4-BE49-F238E27FC236}">
                <a16:creationId xmlns:a16="http://schemas.microsoft.com/office/drawing/2014/main" xmlns="" id="{A973FB3D-044B-F449-9D07-C3E0E29F320E}"/>
              </a:ext>
            </a:extLst>
          </p:cNvPr>
          <p:cNvSpPr txBox="1"/>
          <p:nvPr/>
        </p:nvSpPr>
        <p:spPr>
          <a:xfrm>
            <a:off x="973440" y="862103"/>
            <a:ext cx="8703854" cy="492443"/>
          </a:xfrm>
          <a:prstGeom prst="rect">
            <a:avLst/>
          </a:prstGeom>
          <a:noFill/>
        </p:spPr>
        <p:txBody>
          <a:bodyPr wrap="square" rtlCol="0">
            <a:spAutoFit/>
          </a:bodyPr>
          <a:lstStyle/>
          <a:p>
            <a:r>
              <a:rPr lang="ru-RU" sz="2600" b="1" dirty="0">
                <a:solidFill>
                  <a:srgbClr val="6D6E71"/>
                </a:solidFill>
                <a:latin typeface="Segoe UI" panose="020B0502040204020203" pitchFamily="34" charset="0"/>
                <a:ea typeface="Segoe UI" panose="020B0502040204020203" pitchFamily="34" charset="0"/>
                <a:cs typeface="Segoe UI" panose="020B0502040204020203" pitchFamily="34" charset="0"/>
              </a:rPr>
              <a:t>Что необходимо сделать участнику оборота</a:t>
            </a:r>
            <a:endParaRPr lang="x-none" sz="26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5" name="Рисунок 104" descr="Изображение выглядит как легкий, часы&#10;&#10;Автоматически созданное описание">
            <a:extLst>
              <a:ext uri="{FF2B5EF4-FFF2-40B4-BE49-F238E27FC236}">
                <a16:creationId xmlns:a16="http://schemas.microsoft.com/office/drawing/2014/main" xmlns="" id="{8F57247B-9CB4-5740-8AC2-C3BF6A261B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4191" y="5214742"/>
            <a:ext cx="1339015" cy="1213286"/>
          </a:xfrm>
          <a:prstGeom prst="rect">
            <a:avLst/>
          </a:prstGeom>
        </p:spPr>
      </p:pic>
      <p:pic>
        <p:nvPicPr>
          <p:cNvPr id="106" name="Рисунок 105">
            <a:extLst>
              <a:ext uri="{FF2B5EF4-FFF2-40B4-BE49-F238E27FC236}">
                <a16:creationId xmlns:a16="http://schemas.microsoft.com/office/drawing/2014/main" xmlns="" id="{6C3C5E6A-35E7-D249-BE79-FC865A8D5D77}"/>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4121198" y="4278175"/>
            <a:ext cx="1522951" cy="1522951"/>
          </a:xfrm>
          <a:prstGeom prst="rect">
            <a:avLst/>
          </a:prstGeom>
        </p:spPr>
      </p:pic>
      <p:pic>
        <p:nvPicPr>
          <p:cNvPr id="108" name="Рисунок 107">
            <a:extLst>
              <a:ext uri="{FF2B5EF4-FFF2-40B4-BE49-F238E27FC236}">
                <a16:creationId xmlns:a16="http://schemas.microsoft.com/office/drawing/2014/main" xmlns="" id="{53C6467F-85AC-3E46-BA55-7E90F4798BB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590214" y="1953888"/>
            <a:ext cx="1291363" cy="1091839"/>
          </a:xfrm>
          <a:prstGeom prst="rect">
            <a:avLst/>
          </a:prstGeom>
        </p:spPr>
      </p:pic>
      <p:grpSp>
        <p:nvGrpSpPr>
          <p:cNvPr id="12" name="Группа 11">
            <a:extLst>
              <a:ext uri="{FF2B5EF4-FFF2-40B4-BE49-F238E27FC236}">
                <a16:creationId xmlns:a16="http://schemas.microsoft.com/office/drawing/2014/main" xmlns="" id="{C6E7F879-78EC-3646-9C2E-313685D6AF42}"/>
              </a:ext>
            </a:extLst>
          </p:cNvPr>
          <p:cNvGrpSpPr/>
          <p:nvPr/>
        </p:nvGrpSpPr>
        <p:grpSpPr>
          <a:xfrm>
            <a:off x="6614554" y="1934692"/>
            <a:ext cx="1885751" cy="1417411"/>
            <a:chOff x="2946044" y="1848457"/>
            <a:chExt cx="1885751" cy="1417411"/>
          </a:xfrm>
        </p:grpSpPr>
        <p:sp>
          <p:nvSpPr>
            <p:cNvPr id="49" name="Rectangle 24">
              <a:extLst>
                <a:ext uri="{FF2B5EF4-FFF2-40B4-BE49-F238E27FC236}">
                  <a16:creationId xmlns:a16="http://schemas.microsoft.com/office/drawing/2014/main" xmlns="" id="{53E7FBA5-E486-456D-8558-141A1372F4E7}"/>
                </a:ext>
              </a:extLst>
            </p:cNvPr>
            <p:cNvSpPr/>
            <p:nvPr/>
          </p:nvSpPr>
          <p:spPr>
            <a:xfrm>
              <a:off x="2946044" y="2896536"/>
              <a:ext cx="1885751"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Заключить договоры </a:t>
              </a:r>
            </a:p>
            <a:p>
              <a:pPr algn="ctr"/>
              <a:r>
                <a:rPr lang="ru-RU" sz="1200" b="0" dirty="0">
                  <a:latin typeface="PT Sans Caption" panose="020B0603020203020204" pitchFamily="34" charset="-52"/>
                  <a:ea typeface="PT Sans Caption" panose="020B0603020203020204" pitchFamily="34" charset="-52"/>
                </a:rPr>
                <a:t>с Оператором-ЦРПТ</a:t>
              </a:r>
            </a:p>
          </p:txBody>
        </p:sp>
        <p:pic>
          <p:nvPicPr>
            <p:cNvPr id="109" name="Рисунок 108">
              <a:extLst>
                <a:ext uri="{FF2B5EF4-FFF2-40B4-BE49-F238E27FC236}">
                  <a16:creationId xmlns:a16="http://schemas.microsoft.com/office/drawing/2014/main" xmlns="" id="{D8DAE7BF-F9D5-1649-B6ED-8DB6667D4813}"/>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3168426" y="1848457"/>
              <a:ext cx="1384337" cy="1111035"/>
            </a:xfrm>
            <a:prstGeom prst="rect">
              <a:avLst/>
            </a:prstGeom>
          </p:spPr>
        </p:pic>
      </p:grpSp>
      <p:grpSp>
        <p:nvGrpSpPr>
          <p:cNvPr id="13" name="Группа 12">
            <a:extLst>
              <a:ext uri="{FF2B5EF4-FFF2-40B4-BE49-F238E27FC236}">
                <a16:creationId xmlns:a16="http://schemas.microsoft.com/office/drawing/2014/main" xmlns="" id="{CBB0BBD1-F516-5E49-9FBF-9C0CA6B1DE54}"/>
              </a:ext>
            </a:extLst>
          </p:cNvPr>
          <p:cNvGrpSpPr/>
          <p:nvPr/>
        </p:nvGrpSpPr>
        <p:grpSpPr>
          <a:xfrm>
            <a:off x="344525" y="1994057"/>
            <a:ext cx="2003142" cy="1542712"/>
            <a:chOff x="303093" y="1945211"/>
            <a:chExt cx="2003142" cy="1542712"/>
          </a:xfrm>
        </p:grpSpPr>
        <p:sp>
          <p:nvSpPr>
            <p:cNvPr id="5" name="Rectangle 24">
              <a:extLst>
                <a:ext uri="{FF2B5EF4-FFF2-40B4-BE49-F238E27FC236}">
                  <a16:creationId xmlns:a16="http://schemas.microsoft.com/office/drawing/2014/main" xmlns="" id="{53E7FBA5-E486-456D-8558-141A1372F4E7}"/>
                </a:ext>
              </a:extLst>
            </p:cNvPr>
            <p:cNvSpPr/>
            <p:nvPr/>
          </p:nvSpPr>
          <p:spPr>
            <a:xfrm>
              <a:off x="303093" y="2933925"/>
              <a:ext cx="2003142" cy="5539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Оформить УКЭП и установить ПО для работы с УКЭП </a:t>
              </a:r>
            </a:p>
          </p:txBody>
        </p:sp>
        <p:pic>
          <p:nvPicPr>
            <p:cNvPr id="110" name="Рисунок 109">
              <a:extLst>
                <a:ext uri="{FF2B5EF4-FFF2-40B4-BE49-F238E27FC236}">
                  <a16:creationId xmlns:a16="http://schemas.microsoft.com/office/drawing/2014/main" xmlns="" id="{D48BE82B-EB99-EB42-A39C-D296D2BC1368}"/>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95343" y="1945211"/>
              <a:ext cx="1223960" cy="924574"/>
            </a:xfrm>
            <a:prstGeom prst="rect">
              <a:avLst/>
            </a:prstGeom>
          </p:spPr>
        </p:pic>
      </p:grpSp>
      <p:pic>
        <p:nvPicPr>
          <p:cNvPr id="111" name="Рисунок 110">
            <a:extLst>
              <a:ext uri="{FF2B5EF4-FFF2-40B4-BE49-F238E27FC236}">
                <a16:creationId xmlns:a16="http://schemas.microsoft.com/office/drawing/2014/main" xmlns="" id="{599694D8-334A-D14B-8F0D-47C1A682063F}"/>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p:blipFill>
        <p:spPr>
          <a:xfrm>
            <a:off x="10079794" y="1994057"/>
            <a:ext cx="1313413" cy="992146"/>
          </a:xfrm>
          <a:prstGeom prst="rect">
            <a:avLst/>
          </a:prstGeom>
        </p:spPr>
      </p:pic>
      <p:sp>
        <p:nvSpPr>
          <p:cNvPr id="47" name="Rectangle 24">
            <a:extLst>
              <a:ext uri="{FF2B5EF4-FFF2-40B4-BE49-F238E27FC236}">
                <a16:creationId xmlns:a16="http://schemas.microsoft.com/office/drawing/2014/main" xmlns="" id="{53E7FBA5-E486-456D-8558-141A1372F4E7}"/>
              </a:ext>
            </a:extLst>
          </p:cNvPr>
          <p:cNvSpPr/>
          <p:nvPr/>
        </p:nvSpPr>
        <p:spPr>
          <a:xfrm>
            <a:off x="3503378" y="2986811"/>
            <a:ext cx="1662647" cy="5539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Зарегистрироваться </a:t>
            </a:r>
          </a:p>
          <a:p>
            <a:pPr algn="ctr"/>
            <a:r>
              <a:rPr lang="ru-RU" sz="1200" b="0" dirty="0">
                <a:latin typeface="PT Sans Caption" panose="020B0603020203020204" pitchFamily="34" charset="-52"/>
                <a:ea typeface="PT Sans Caption" panose="020B0603020203020204" pitchFamily="34" charset="-52"/>
              </a:rPr>
              <a:t>в ЛК и заполнить профиль</a:t>
            </a:r>
          </a:p>
        </p:txBody>
      </p:sp>
      <p:sp>
        <p:nvSpPr>
          <p:cNvPr id="52" name="Rectangle 24">
            <a:extLst>
              <a:ext uri="{FF2B5EF4-FFF2-40B4-BE49-F238E27FC236}">
                <a16:creationId xmlns:a16="http://schemas.microsoft.com/office/drawing/2014/main" xmlns="" id="{53E7FBA5-E486-456D-8558-141A1372F4E7}"/>
              </a:ext>
            </a:extLst>
          </p:cNvPr>
          <p:cNvSpPr/>
          <p:nvPr/>
        </p:nvSpPr>
        <p:spPr>
          <a:xfrm>
            <a:off x="9667709" y="2990739"/>
            <a:ext cx="2084231"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Описать товарные остатки в личном кабинете</a:t>
            </a:r>
          </a:p>
        </p:txBody>
      </p:sp>
      <p:sp>
        <p:nvSpPr>
          <p:cNvPr id="56" name="Rectangle 24">
            <a:extLst>
              <a:ext uri="{FF2B5EF4-FFF2-40B4-BE49-F238E27FC236}">
                <a16:creationId xmlns:a16="http://schemas.microsoft.com/office/drawing/2014/main" xmlns="" id="{53E7FBA5-E486-456D-8558-141A1372F4E7}"/>
              </a:ext>
            </a:extLst>
          </p:cNvPr>
          <p:cNvSpPr/>
          <p:nvPr/>
        </p:nvSpPr>
        <p:spPr>
          <a:xfrm>
            <a:off x="3921556" y="5682810"/>
            <a:ext cx="232217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Заказать коды, нанести их на товар и ввести в оборот</a:t>
            </a:r>
          </a:p>
        </p:txBody>
      </p:sp>
      <p:sp>
        <p:nvSpPr>
          <p:cNvPr id="60" name="Rectangle 24">
            <a:extLst>
              <a:ext uri="{FF2B5EF4-FFF2-40B4-BE49-F238E27FC236}">
                <a16:creationId xmlns:a16="http://schemas.microsoft.com/office/drawing/2014/main" xmlns="" id="{53E7FBA5-E486-456D-8558-141A1372F4E7}"/>
              </a:ext>
            </a:extLst>
          </p:cNvPr>
          <p:cNvSpPr/>
          <p:nvPr/>
        </p:nvSpPr>
        <p:spPr>
          <a:xfrm>
            <a:off x="9188624" y="5668821"/>
            <a:ext cx="2148649" cy="5539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r>
              <a:rPr lang="ru-RU" sz="1200" b="0" dirty="0">
                <a:latin typeface="PT Sans Caption" panose="020B0603020203020204" pitchFamily="34" charset="-52"/>
                <a:ea typeface="PT Sans Caption" panose="020B0603020203020204" pitchFamily="34" charset="-52"/>
              </a:rPr>
              <a:t>При розничной продаже вывести товар из оборота при помощи онлайн-кассы</a:t>
            </a:r>
          </a:p>
        </p:txBody>
      </p:sp>
      <p:cxnSp>
        <p:nvCxnSpPr>
          <p:cNvPr id="113" name="Прямая со стрелкой 112">
            <a:extLst>
              <a:ext uri="{FF2B5EF4-FFF2-40B4-BE49-F238E27FC236}">
                <a16:creationId xmlns:a16="http://schemas.microsoft.com/office/drawing/2014/main" xmlns="" id="{0790E2FF-E504-104D-9E75-1C12CA0C5AAF}"/>
              </a:ext>
            </a:extLst>
          </p:cNvPr>
          <p:cNvCxnSpPr>
            <a:cxnSpLocks/>
          </p:cNvCxnSpPr>
          <p:nvPr/>
        </p:nvCxnSpPr>
        <p:spPr>
          <a:xfrm>
            <a:off x="11527783" y="2529469"/>
            <a:ext cx="375459" cy="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Прямая со стрелкой 113">
            <a:extLst>
              <a:ext uri="{FF2B5EF4-FFF2-40B4-BE49-F238E27FC236}">
                <a16:creationId xmlns:a16="http://schemas.microsoft.com/office/drawing/2014/main" xmlns="" id="{D4492BAB-FE1C-AC48-AB1B-12BB7088BEEE}"/>
              </a:ext>
            </a:extLst>
          </p:cNvPr>
          <p:cNvCxnSpPr>
            <a:cxnSpLocks/>
          </p:cNvCxnSpPr>
          <p:nvPr/>
        </p:nvCxnSpPr>
        <p:spPr>
          <a:xfrm>
            <a:off x="8550663" y="2529469"/>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Прямая со стрелкой 114">
            <a:extLst>
              <a:ext uri="{FF2B5EF4-FFF2-40B4-BE49-F238E27FC236}">
                <a16:creationId xmlns:a16="http://schemas.microsoft.com/office/drawing/2014/main" xmlns="" id="{8375776E-1F8C-134F-AE54-5955691D31AF}"/>
              </a:ext>
            </a:extLst>
          </p:cNvPr>
          <p:cNvCxnSpPr>
            <a:cxnSpLocks/>
          </p:cNvCxnSpPr>
          <p:nvPr/>
        </p:nvCxnSpPr>
        <p:spPr>
          <a:xfrm>
            <a:off x="2719465" y="4999979"/>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Прямая со стрелкой 115">
            <a:extLst>
              <a:ext uri="{FF2B5EF4-FFF2-40B4-BE49-F238E27FC236}">
                <a16:creationId xmlns:a16="http://schemas.microsoft.com/office/drawing/2014/main" xmlns="" id="{6DD067D1-1433-2E41-AC10-8662A480B32E}"/>
              </a:ext>
            </a:extLst>
          </p:cNvPr>
          <p:cNvCxnSpPr>
            <a:cxnSpLocks/>
          </p:cNvCxnSpPr>
          <p:nvPr/>
        </p:nvCxnSpPr>
        <p:spPr>
          <a:xfrm flipV="1">
            <a:off x="5907619" y="4630220"/>
            <a:ext cx="1533742" cy="345634"/>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a:extLst>
              <a:ext uri="{FF2B5EF4-FFF2-40B4-BE49-F238E27FC236}">
                <a16:creationId xmlns:a16="http://schemas.microsoft.com/office/drawing/2014/main" xmlns="" id="{64DFAB92-208A-F04C-9B9A-6F34DEEDCB83}"/>
              </a:ext>
            </a:extLst>
          </p:cNvPr>
          <p:cNvCxnSpPr>
            <a:cxnSpLocks/>
          </p:cNvCxnSpPr>
          <p:nvPr/>
        </p:nvCxnSpPr>
        <p:spPr>
          <a:xfrm>
            <a:off x="5907619" y="5169195"/>
            <a:ext cx="1533742" cy="489489"/>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Прямая со стрелкой 117">
            <a:extLst>
              <a:ext uri="{FF2B5EF4-FFF2-40B4-BE49-F238E27FC236}">
                <a16:creationId xmlns:a16="http://schemas.microsoft.com/office/drawing/2014/main" xmlns="" id="{F2AF58FF-1DE7-E946-95FB-E74492B5F50E}"/>
              </a:ext>
            </a:extLst>
          </p:cNvPr>
          <p:cNvCxnSpPr>
            <a:cxnSpLocks/>
          </p:cNvCxnSpPr>
          <p:nvPr/>
        </p:nvCxnSpPr>
        <p:spPr>
          <a:xfrm>
            <a:off x="5082644" y="2554593"/>
            <a:ext cx="1328434"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a:extLst>
              <a:ext uri="{FF2B5EF4-FFF2-40B4-BE49-F238E27FC236}">
                <a16:creationId xmlns:a16="http://schemas.microsoft.com/office/drawing/2014/main" xmlns="" id="{E7218630-B014-6447-85E8-4CA51B77BF0C}"/>
              </a:ext>
            </a:extLst>
          </p:cNvPr>
          <p:cNvCxnSpPr>
            <a:cxnSpLocks/>
          </p:cNvCxnSpPr>
          <p:nvPr/>
        </p:nvCxnSpPr>
        <p:spPr>
          <a:xfrm>
            <a:off x="11892732" y="2529469"/>
            <a:ext cx="0" cy="134172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0" name="Прямая со стрелкой 119">
            <a:extLst>
              <a:ext uri="{FF2B5EF4-FFF2-40B4-BE49-F238E27FC236}">
                <a16:creationId xmlns:a16="http://schemas.microsoft.com/office/drawing/2014/main" xmlns="" id="{DD454803-920D-7E43-B136-18E7F48E15C6}"/>
              </a:ext>
            </a:extLst>
          </p:cNvPr>
          <p:cNvCxnSpPr>
            <a:cxnSpLocks/>
          </p:cNvCxnSpPr>
          <p:nvPr/>
        </p:nvCxnSpPr>
        <p:spPr>
          <a:xfrm flipH="1">
            <a:off x="319107" y="3871189"/>
            <a:ext cx="11584137" cy="0"/>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1" name="Прямая со стрелкой 120">
            <a:extLst>
              <a:ext uri="{FF2B5EF4-FFF2-40B4-BE49-F238E27FC236}">
                <a16:creationId xmlns:a16="http://schemas.microsoft.com/office/drawing/2014/main" xmlns="" id="{DAD2F34F-9BB7-624B-A545-90353B79D080}"/>
              </a:ext>
            </a:extLst>
          </p:cNvPr>
          <p:cNvCxnSpPr>
            <a:cxnSpLocks/>
          </p:cNvCxnSpPr>
          <p:nvPr/>
        </p:nvCxnSpPr>
        <p:spPr>
          <a:xfrm>
            <a:off x="319107" y="3867261"/>
            <a:ext cx="0" cy="1132718"/>
          </a:xfrm>
          <a:prstGeom prst="straightConnector1">
            <a:avLst/>
          </a:prstGeom>
          <a:ln w="222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35" name="Рисунок 34">
            <a:extLst>
              <a:ext uri="{FF2B5EF4-FFF2-40B4-BE49-F238E27FC236}">
                <a16:creationId xmlns:a16="http://schemas.microsoft.com/office/drawing/2014/main" xmlns="" id="{1B1E8B69-A154-40A0-BC02-50619803B538}"/>
              </a:ext>
            </a:extLst>
          </p:cNvPr>
          <p:cNvPicPr>
            <a:picLocks noChangeAspect="1"/>
          </p:cNvPicPr>
          <p:nvPr/>
        </p:nvPicPr>
        <p:blipFill rotWithShape="1">
          <a:blip r:embed="rId9" cstate="print"/>
          <a:srcRect r="-8" b="-8"/>
          <a:stretch/>
        </p:blipFill>
        <p:spPr>
          <a:xfrm>
            <a:off x="1208549" y="4319694"/>
            <a:ext cx="1328434" cy="132843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36" name="Rectangle 24">
            <a:extLst>
              <a:ext uri="{FF2B5EF4-FFF2-40B4-BE49-F238E27FC236}">
                <a16:creationId xmlns:a16="http://schemas.microsoft.com/office/drawing/2014/main" xmlns="" id="{16B00F58-5406-41BE-9DBF-9D72A01FC996}"/>
              </a:ext>
            </a:extLst>
          </p:cNvPr>
          <p:cNvSpPr/>
          <p:nvPr/>
        </p:nvSpPr>
        <p:spPr>
          <a:xfrm>
            <a:off x="903166" y="5668821"/>
            <a:ext cx="2084231"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2200" b="1">
                <a:solidFill>
                  <a:srgbClr val="58595B"/>
                </a:solidFill>
              </a:defRPr>
            </a:lvl1pPr>
          </a:lstStyle>
          <a:p>
            <a:pPr algn="ctr"/>
            <a:r>
              <a:rPr lang="ru-RU" sz="1200" b="0" dirty="0">
                <a:latin typeface="PT Sans Caption" panose="020B0603020203020204" pitchFamily="34" charset="-52"/>
                <a:ea typeface="PT Sans Caption" panose="020B0603020203020204" pitchFamily="34" charset="-52"/>
              </a:rPr>
              <a:t>Пополнить баланс лицевого счета</a:t>
            </a:r>
          </a:p>
        </p:txBody>
      </p:sp>
      <p:cxnSp>
        <p:nvCxnSpPr>
          <p:cNvPr id="37" name="Прямая со стрелкой 36">
            <a:extLst>
              <a:ext uri="{FF2B5EF4-FFF2-40B4-BE49-F238E27FC236}">
                <a16:creationId xmlns:a16="http://schemas.microsoft.com/office/drawing/2014/main" xmlns="" id="{7547130E-EDE9-4FCA-A5E9-96DD23B9B500}"/>
              </a:ext>
            </a:extLst>
          </p:cNvPr>
          <p:cNvCxnSpPr>
            <a:cxnSpLocks/>
          </p:cNvCxnSpPr>
          <p:nvPr/>
        </p:nvCxnSpPr>
        <p:spPr>
          <a:xfrm>
            <a:off x="333970" y="4999979"/>
            <a:ext cx="569196" cy="0"/>
          </a:xfrm>
          <a:prstGeom prst="straightConnector1">
            <a:avLst/>
          </a:prstGeom>
          <a:ln w="222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xmlns="" id="{5C65468E-2770-47A6-9F14-401CA72709EF}"/>
              </a:ext>
            </a:extLst>
          </p:cNvPr>
          <p:cNvSpPr/>
          <p:nvPr/>
        </p:nvSpPr>
        <p:spPr>
          <a:xfrm>
            <a:off x="192510" y="6101171"/>
            <a:ext cx="2830424" cy="639289"/>
          </a:xfrm>
          <a:prstGeom prst="rect">
            <a:avLst/>
          </a:prstGeom>
          <a:noFill/>
          <a:ln w="19050">
            <a:solidFill>
              <a:srgbClr val="F6F42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9" name="Прямоугольник 38">
            <a:extLst>
              <a:ext uri="{FF2B5EF4-FFF2-40B4-BE49-F238E27FC236}">
                <a16:creationId xmlns:a16="http://schemas.microsoft.com/office/drawing/2014/main" xmlns="" id="{CF9D7DF1-166B-4C12-B291-E050D3806FEC}"/>
              </a:ext>
            </a:extLst>
          </p:cNvPr>
          <p:cNvSpPr/>
          <p:nvPr/>
        </p:nvSpPr>
        <p:spPr>
          <a:xfrm>
            <a:off x="255573" y="6179766"/>
            <a:ext cx="2830424" cy="49887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rnd"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341" tIns="46671" rIns="93341" bIns="46671" numCol="1" spcCol="0" rtlCol="0" fromWordArt="0" anchor="t"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sz="1200" b="1" dirty="0">
                <a:solidFill>
                  <a:srgbClr val="58595B"/>
                </a:solidFill>
                <a:latin typeface="PT Sans Caption" panose="020B0603020203020204"/>
              </a:rPr>
              <a:t>Для регистрации в ГИС МТ </a:t>
            </a:r>
            <a:r>
              <a:rPr lang="ru-RU" sz="1200" dirty="0">
                <a:solidFill>
                  <a:srgbClr val="58595B"/>
                </a:solidFill>
                <a:latin typeface="PT Sans Caption" panose="020B0603020203020204"/>
              </a:rPr>
              <a:t>перейдите на сайт </a:t>
            </a:r>
            <a:r>
              <a:rPr lang="en-US" sz="1200" dirty="0" err="1">
                <a:solidFill>
                  <a:schemeClr val="bg2">
                    <a:lumMod val="25000"/>
                  </a:schemeClr>
                </a:solidFill>
                <a:hlinkClick r:id="rId10">
                  <a:extLst>
                    <a:ext uri="{A12FA001-AC4F-418D-AE19-62706E023703}">
                      <ahyp:hlinkClr xmlns:ahyp="http://schemas.microsoft.com/office/drawing/2018/hyperlinkcolor" xmlns="" val="tx"/>
                    </a:ext>
                  </a:extLst>
                </a:hlinkClick>
              </a:rPr>
              <a:t>markirovka</a:t>
            </a:r>
            <a:r>
              <a:rPr lang="ru-RU" sz="1200" dirty="0">
                <a:solidFill>
                  <a:schemeClr val="bg2">
                    <a:lumMod val="25000"/>
                  </a:schemeClr>
                </a:solidFill>
                <a:latin typeface="PT Sans Caption" panose="020B0603020203020204"/>
                <a:hlinkClick r:id="rId10">
                  <a:extLst>
                    <a:ext uri="{A12FA001-AC4F-418D-AE19-62706E023703}">
                      <ahyp:hlinkClr xmlns:ahyp="http://schemas.microsoft.com/office/drawing/2018/hyperlinkcolor" xmlns="" val="tx"/>
                    </a:ext>
                  </a:extLst>
                </a:hlinkClick>
              </a:rPr>
              <a:t>.</a:t>
            </a:r>
            <a:r>
              <a:rPr lang="en-US" sz="1200" dirty="0" err="1">
                <a:solidFill>
                  <a:schemeClr val="bg2">
                    <a:lumMod val="25000"/>
                  </a:schemeClr>
                </a:solidFill>
                <a:hlinkClick r:id="rId10">
                  <a:extLst>
                    <a:ext uri="{A12FA001-AC4F-418D-AE19-62706E023703}">
                      <ahyp:hlinkClr xmlns:ahyp="http://schemas.microsoft.com/office/drawing/2018/hyperlinkcolor" xmlns="" val="tx"/>
                    </a:ext>
                  </a:extLst>
                </a:hlinkClick>
              </a:rPr>
              <a:t>crpt</a:t>
            </a:r>
            <a:r>
              <a:rPr lang="ru-RU" sz="1200" dirty="0">
                <a:solidFill>
                  <a:schemeClr val="bg2">
                    <a:lumMod val="25000"/>
                  </a:schemeClr>
                </a:solidFill>
                <a:latin typeface="PT Sans Caption" panose="020B0603020203020204"/>
                <a:hlinkClick r:id="rId10">
                  <a:extLst>
                    <a:ext uri="{A12FA001-AC4F-418D-AE19-62706E023703}">
                      <ahyp:hlinkClr xmlns:ahyp="http://schemas.microsoft.com/office/drawing/2018/hyperlinkcolor" xmlns="" val="tx"/>
                    </a:ext>
                  </a:extLst>
                </a:hlinkClick>
              </a:rPr>
              <a:t>.</a:t>
            </a:r>
            <a:r>
              <a:rPr lang="en-US" sz="1200" dirty="0" err="1">
                <a:solidFill>
                  <a:schemeClr val="bg2">
                    <a:lumMod val="25000"/>
                  </a:schemeClr>
                </a:solidFill>
                <a:hlinkClick r:id="rId10">
                  <a:extLst>
                    <a:ext uri="{A12FA001-AC4F-418D-AE19-62706E023703}">
                      <ahyp:hlinkClr xmlns:ahyp="http://schemas.microsoft.com/office/drawing/2018/hyperlinkcolor" xmlns="" val="tx"/>
                    </a:ext>
                  </a:extLst>
                </a:hlinkClick>
              </a:rPr>
              <a:t>ru</a:t>
            </a:r>
            <a:endParaRPr lang="ru-RU" sz="1200" dirty="0">
              <a:solidFill>
                <a:schemeClr val="bg2">
                  <a:lumMod val="25000"/>
                </a:schemeClr>
              </a:solidFill>
              <a:latin typeface="PT Sans Caption" panose="020B0603020203020204"/>
            </a:endParaRPr>
          </a:p>
        </p:txBody>
      </p:sp>
      <p:sp>
        <p:nvSpPr>
          <p:cNvPr id="40" name="Овал 39">
            <a:extLst>
              <a:ext uri="{FF2B5EF4-FFF2-40B4-BE49-F238E27FC236}">
                <a16:creationId xmlns:a16="http://schemas.microsoft.com/office/drawing/2014/main" xmlns="" id="{755688C0-3FA0-4C11-947F-7E9075DF7C63}"/>
              </a:ext>
            </a:extLst>
          </p:cNvPr>
          <p:cNvSpPr/>
          <p:nvPr/>
        </p:nvSpPr>
        <p:spPr>
          <a:xfrm>
            <a:off x="80796" y="5962727"/>
            <a:ext cx="252248" cy="252248"/>
          </a:xfrm>
          <a:prstGeom prst="ellipse">
            <a:avLst/>
          </a:prstGeom>
          <a:solidFill>
            <a:srgbClr val="F6F42E"/>
          </a:solidFill>
          <a:ln w="19050"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000" b="1" dirty="0">
                <a:solidFill>
                  <a:srgbClr val="58595B"/>
                </a:solidFill>
              </a:rPr>
              <a:t>!</a:t>
            </a:r>
          </a:p>
        </p:txBody>
      </p:sp>
    </p:spTree>
    <p:extLst>
      <p:ext uri="{BB962C8B-B14F-4D97-AF65-F5344CB8AC3E}">
        <p14:creationId xmlns:p14="http://schemas.microsoft.com/office/powerpoint/2010/main" xmlns="" val="229811180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9838316" y="3035265"/>
            <a:ext cx="1459175" cy="1102254"/>
          </a:xfrm>
          <a:prstGeom prst="rect">
            <a:avLst/>
          </a:prstGeom>
        </p:spPr>
      </p:pic>
      <p:pic>
        <p:nvPicPr>
          <p:cNvPr id="6" name="Рисунок 5">
            <a:extLst>
              <a:ext uri="{FF2B5EF4-FFF2-40B4-BE49-F238E27FC236}">
                <a16:creationId xmlns:a16="http://schemas.microsoft.com/office/drawing/2014/main" xmlns="" id="{A1E60C27-B4F9-FF4D-94B5-FEC20FE7F94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7793" y="2824210"/>
            <a:ext cx="1292236" cy="1231568"/>
          </a:xfrm>
          <a:prstGeom prst="rect">
            <a:avLst/>
          </a:prstGeom>
        </p:spPr>
      </p:pic>
      <p:pic>
        <p:nvPicPr>
          <p:cNvPr id="8" name="Рисунок 7" descr="Изображение выглядит как рисунок&#10;&#10;Автоматически созданное описание">
            <a:extLst>
              <a:ext uri="{FF2B5EF4-FFF2-40B4-BE49-F238E27FC236}">
                <a16:creationId xmlns:a16="http://schemas.microsoft.com/office/drawing/2014/main" xmlns="" id="{DA652D86-E6BA-BA4C-BBA5-0E2B9CB7B06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44917" y="2994640"/>
            <a:ext cx="1428169" cy="1146212"/>
          </a:xfrm>
          <a:prstGeom prst="rect">
            <a:avLst/>
          </a:prstGeom>
        </p:spPr>
      </p:pic>
      <p:pic>
        <p:nvPicPr>
          <p:cNvPr id="13" name="Рисунок 12" descr="Изображение выглядит как игрушка&#10;&#10;Автоматически созданное описание">
            <a:extLst>
              <a:ext uri="{FF2B5EF4-FFF2-40B4-BE49-F238E27FC236}">
                <a16:creationId xmlns:a16="http://schemas.microsoft.com/office/drawing/2014/main" xmlns="" id="{848C531F-5721-144F-91F3-BF34351CF90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43410" y="2685077"/>
            <a:ext cx="1559555" cy="1559555"/>
          </a:xfrm>
          <a:prstGeom prst="rect">
            <a:avLst/>
          </a:prstGeom>
        </p:spPr>
      </p:pic>
      <p:sp>
        <p:nvSpPr>
          <p:cNvPr id="35" name="TextBox 34">
            <a:extLst>
              <a:ext uri="{FF2B5EF4-FFF2-40B4-BE49-F238E27FC236}">
                <a16:creationId xmlns:a16="http://schemas.microsoft.com/office/drawing/2014/main" xmlns="" id="{E8AF9BFF-1127-DB41-B850-8311AD395CB1}"/>
              </a:ext>
            </a:extLst>
          </p:cNvPr>
          <p:cNvSpPr txBox="1"/>
          <p:nvPr/>
        </p:nvSpPr>
        <p:spPr>
          <a:xfrm>
            <a:off x="5760675" y="4164766"/>
            <a:ext cx="2425322" cy="30777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ОНЛАЙН КАССА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xmlns="" id="{1F17E519-CD1C-B948-AC5E-72F0E7BBE090}"/>
              </a:ext>
            </a:extLst>
          </p:cNvPr>
          <p:cNvSpPr txBox="1"/>
          <p:nvPr/>
        </p:nvSpPr>
        <p:spPr>
          <a:xfrm>
            <a:off x="3864063" y="4193125"/>
            <a:ext cx="2425321" cy="523220"/>
          </a:xfrm>
          <a:prstGeom prst="rect">
            <a:avLst/>
          </a:prstGeom>
          <a:noFill/>
        </p:spPr>
        <p:txBody>
          <a:bodyPr wrap="square" rtlCol="0">
            <a:spAutoFit/>
          </a:bodyPr>
          <a:lstStyle/>
          <a:p>
            <a:pPr algn="ct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2D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СКАНЕР </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ШТРИХКОДА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xmlns="" id="{62661487-90CD-8346-A494-34230407DC85}"/>
              </a:ext>
            </a:extLst>
          </p:cNvPr>
          <p:cNvSpPr txBox="1"/>
          <p:nvPr/>
        </p:nvSpPr>
        <p:spPr>
          <a:xfrm>
            <a:off x="1986531" y="4164766"/>
            <a:ext cx="2425322" cy="30777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ПРИНТЕР</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xmlns="" id="{97D7DA9A-FB04-4D49-AA46-7A02DE7E8A97}"/>
              </a:ext>
            </a:extLst>
          </p:cNvPr>
          <p:cNvSpPr txBox="1"/>
          <p:nvPr/>
        </p:nvSpPr>
        <p:spPr>
          <a:xfrm>
            <a:off x="9430656" y="4170529"/>
            <a:ext cx="2425318" cy="95410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ИНТЕГРАЦИЯ С ЛК</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САМОСТОЯТЕЛЬНО</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ИЛИ ЧЕРЕЗ ИНТЕГРАТОРА</a:t>
            </a:r>
            <a:endPar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xmlns="" id="{0FCD7519-C8FB-9847-8A6E-CD0B466B4358}"/>
              </a:ext>
            </a:extLst>
          </p:cNvPr>
          <p:cNvSpPr txBox="1"/>
          <p:nvPr/>
        </p:nvSpPr>
        <p:spPr>
          <a:xfrm>
            <a:off x="296160" y="4249844"/>
            <a:ext cx="2425319" cy="954107"/>
          </a:xfrm>
          <a:prstGeom prst="rect">
            <a:avLst/>
          </a:prstGeom>
          <a:noFill/>
        </p:spPr>
        <p:txBody>
          <a:bodyPr wrap="square" rtlCol="0">
            <a:spAutoFit/>
          </a:bodyPr>
          <a:lstStyle/>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УСИЛЕННАЯ</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КВАЛИФИЦИРОВАННАЯ</a:t>
            </a:r>
          </a:p>
          <a:p>
            <a:pPr algn="ct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ЭЛЕКТРОННАЯ</a:t>
            </a:r>
          </a:p>
          <a:p>
            <a:pPr algn="ctr"/>
            <a:r>
              <a:rPr lang="x-none"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ПОДПИСЬ</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xmlns="" id="{0ABFF267-DD4E-B54A-AE95-0554131CE023}"/>
              </a:ext>
            </a:extLst>
          </p:cNvPr>
          <p:cNvSpPr txBox="1"/>
          <p:nvPr/>
        </p:nvSpPr>
        <p:spPr>
          <a:xfrm>
            <a:off x="7943263" y="4164766"/>
            <a:ext cx="1754756" cy="738664"/>
          </a:xfrm>
          <a:prstGeom prst="rect">
            <a:avLst/>
          </a:prstGeom>
          <a:noFill/>
        </p:spPr>
        <p:txBody>
          <a:bodyPr wrap="square" rtlCol="0">
            <a:spAutoFit/>
          </a:bodyPr>
          <a:lstStyle/>
          <a:p>
            <a:pPr lvl="0" algn="ctr" defTabSz="1193566" hangingPunct="0">
              <a:defRPr/>
            </a:pPr>
            <a:r>
              <a:rPr lang="ru-RU" sz="1400" b="1" dirty="0">
                <a:solidFill>
                  <a:srgbClr val="6D6E71"/>
                </a:solidFill>
                <a:latin typeface="Segoe UI" panose="020B0502040204020203" pitchFamily="34" charset="0"/>
                <a:cs typeface="Segoe UI" panose="020B0502040204020203" pitchFamily="34" charset="0"/>
                <a:sym typeface="PT Sans Caption"/>
              </a:rPr>
              <a:t>ПОДКЛЮЧЕНИЕ ЭДО ИЛИ </a:t>
            </a:r>
          </a:p>
          <a:p>
            <a:pPr lvl="0" algn="ctr" defTabSz="1193566" hangingPunct="0">
              <a:defRPr/>
            </a:pPr>
            <a:r>
              <a:rPr lang="ru-RU" sz="1400" b="1" dirty="0">
                <a:solidFill>
                  <a:srgbClr val="6D6E71"/>
                </a:solidFill>
                <a:latin typeface="Segoe UI" panose="020B0502040204020203" pitchFamily="34" charset="0"/>
                <a:cs typeface="Segoe UI" panose="020B0502040204020203" pitchFamily="34" charset="0"/>
                <a:sym typeface="PT Sans Caption"/>
              </a:rPr>
              <a:t>ЭДО-ЛАЙТ</a:t>
            </a:r>
          </a:p>
        </p:txBody>
      </p:sp>
      <p:sp>
        <p:nvSpPr>
          <p:cNvPr id="42" name="Скругленный прямоугольник 41">
            <a:extLst>
              <a:ext uri="{FF2B5EF4-FFF2-40B4-BE49-F238E27FC236}">
                <a16:creationId xmlns:a16="http://schemas.microsoft.com/office/drawing/2014/main" xmlns="" id="{C81B1CA6-B78D-D449-882D-8BA28DB4D1F1}"/>
              </a:ext>
            </a:extLst>
          </p:cNvPr>
          <p:cNvSpPr/>
          <p:nvPr/>
        </p:nvSpPr>
        <p:spPr>
          <a:xfrm>
            <a:off x="675039" y="699679"/>
            <a:ext cx="7376761" cy="90519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TextBox 42">
            <a:extLst>
              <a:ext uri="{FF2B5EF4-FFF2-40B4-BE49-F238E27FC236}">
                <a16:creationId xmlns:a16="http://schemas.microsoft.com/office/drawing/2014/main" xmlns="" id="{0E8AB130-4E1E-1440-94F3-F733C9520B3E}"/>
              </a:ext>
            </a:extLst>
          </p:cNvPr>
          <p:cNvSpPr txBox="1"/>
          <p:nvPr/>
        </p:nvSpPr>
        <p:spPr>
          <a:xfrm>
            <a:off x="973440" y="862103"/>
            <a:ext cx="6583060" cy="492443"/>
          </a:xfrm>
          <a:prstGeom prst="rect">
            <a:avLst/>
          </a:prstGeom>
          <a:noFill/>
        </p:spPr>
        <p:txBody>
          <a:bodyPr wrap="square" rtlCol="0">
            <a:spAutoFit/>
          </a:bodyPr>
          <a:lstStyle/>
          <a:p>
            <a:r>
              <a:rPr lang="ru-RU" sz="2600" b="1" dirty="0">
                <a:solidFill>
                  <a:srgbClr val="6D6E71"/>
                </a:solidFill>
                <a:latin typeface="Segoe UI" panose="020B0502040204020203" pitchFamily="34" charset="0"/>
                <a:ea typeface="Segoe UI" panose="020B0502040204020203" pitchFamily="34" charset="0"/>
                <a:cs typeface="Segoe UI" panose="020B0502040204020203" pitchFamily="34" charset="0"/>
              </a:rPr>
              <a:t>Что понадобится участнику оборота</a:t>
            </a:r>
            <a:endParaRPr lang="x-none" sz="26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4" name="Рисунок 43">
            <a:extLst>
              <a:ext uri="{FF2B5EF4-FFF2-40B4-BE49-F238E27FC236}">
                <a16:creationId xmlns:a16="http://schemas.microsoft.com/office/drawing/2014/main" xmlns="" id="{4C2513C1-5866-3341-94D6-97F82C824AC8}"/>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a:off x="864708" y="3050407"/>
            <a:ext cx="1297178" cy="979882"/>
          </a:xfrm>
          <a:prstGeom prst="rect">
            <a:avLst/>
          </a:prstGeom>
        </p:spPr>
      </p:pic>
      <p:pic>
        <p:nvPicPr>
          <p:cNvPr id="3" name="Рисунок 2">
            <a:extLst>
              <a:ext uri="{FF2B5EF4-FFF2-40B4-BE49-F238E27FC236}">
                <a16:creationId xmlns:a16="http://schemas.microsoft.com/office/drawing/2014/main" xmlns="" id="{6074975D-91AB-4375-9595-A35DF7189CD1}"/>
              </a:ext>
            </a:extLst>
          </p:cNvPr>
          <p:cNvPicPr>
            <a:picLocks noChangeAspect="1"/>
          </p:cNvPicPr>
          <p:nvPr/>
        </p:nvPicPr>
        <p:blipFill>
          <a:blip r:embed="rId7"/>
          <a:stretch>
            <a:fillRect/>
          </a:stretch>
        </p:blipFill>
        <p:spPr>
          <a:xfrm>
            <a:off x="7810697" y="2680351"/>
            <a:ext cx="2019887" cy="1429921"/>
          </a:xfrm>
          <a:prstGeom prst="rect">
            <a:avLst/>
          </a:prstGeom>
        </p:spPr>
      </p:pic>
    </p:spTree>
    <p:extLst>
      <p:ext uri="{BB962C8B-B14F-4D97-AF65-F5344CB8AC3E}">
        <p14:creationId xmlns:p14="http://schemas.microsoft.com/office/powerpoint/2010/main" xmlns="" val="144807954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a:extLst>
              <a:ext uri="{FF2B5EF4-FFF2-40B4-BE49-F238E27FC236}">
                <a16:creationId xmlns:a16="http://schemas.microsoft.com/office/drawing/2014/main" xmlns="" id="{E7C2759A-5046-D745-9B29-A23BD3FDA62E}"/>
              </a:ext>
            </a:extLst>
          </p:cNvPr>
          <p:cNvSpPr/>
          <p:nvPr/>
        </p:nvSpPr>
        <p:spPr>
          <a:xfrm>
            <a:off x="720000" y="359999"/>
            <a:ext cx="8176350" cy="10800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600" b="1" dirty="0">
                <a:solidFill>
                  <a:srgbClr val="6D6E71"/>
                </a:solidFill>
                <a:latin typeface="Segoe UI" panose="020B0502040204020203" pitchFamily="34" charset="0"/>
                <a:cs typeface="Segoe UI" panose="020B0502040204020203" pitchFamily="34" charset="0"/>
              </a:rPr>
              <a:t>Мы на связи всегда: прямая связь с экспертами, </a:t>
            </a:r>
          </a:p>
          <a:p>
            <a:r>
              <a:rPr lang="ru-RU" sz="2600" b="1" dirty="0">
                <a:solidFill>
                  <a:srgbClr val="6D6E71"/>
                </a:solidFill>
                <a:latin typeface="Segoe UI" panose="020B0502040204020203" pitchFamily="34" charset="0"/>
                <a:cs typeface="Segoe UI" panose="020B0502040204020203" pitchFamily="34" charset="0"/>
              </a:rPr>
              <a:t>ответы на вопросы онлайн</a:t>
            </a:r>
          </a:p>
        </p:txBody>
      </p:sp>
      <p:sp>
        <p:nvSpPr>
          <p:cNvPr id="38" name="TextBox 37">
            <a:extLst>
              <a:ext uri="{FF2B5EF4-FFF2-40B4-BE49-F238E27FC236}">
                <a16:creationId xmlns:a16="http://schemas.microsoft.com/office/drawing/2014/main" xmlns="" id="{FEC2EA30-4EA7-A646-AF20-6EEF505426D4}"/>
              </a:ext>
            </a:extLst>
          </p:cNvPr>
          <p:cNvSpPr txBox="1"/>
          <p:nvPr/>
        </p:nvSpPr>
        <p:spPr>
          <a:xfrm>
            <a:off x="7071616" y="4851708"/>
            <a:ext cx="4600013" cy="1384995"/>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Регулярные обучающие вебинары на сайте </a:t>
            </a:r>
          </a:p>
          <a:p>
            <a:r>
              <a:rPr lang="ru-RU" sz="1400" b="1" u="sng" dirty="0" err="1">
                <a:solidFill>
                  <a:srgbClr val="6D6E71"/>
                </a:solidFill>
                <a:latin typeface="Segoe UI" panose="020B0502040204020203" pitchFamily="34" charset="0"/>
                <a:ea typeface="Segoe UI" panose="020B0502040204020203" pitchFamily="34" charset="0"/>
                <a:cs typeface="Segoe UI" panose="020B0502040204020203" pitchFamily="34" charset="0"/>
              </a:rPr>
              <a:t>ЧестныйЗНАК.рф</a:t>
            </a:r>
            <a:endParaRPr lang="ru-RU"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Раздел мероприятия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&gt;</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расписания вебинаров</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Записи мероприятий в разделе мероприятия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&gt;</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видеоархив </a:t>
            </a:r>
          </a:p>
        </p:txBody>
      </p:sp>
      <p:sp>
        <p:nvSpPr>
          <p:cNvPr id="45" name="TextBox 44">
            <a:extLst>
              <a:ext uri="{FF2B5EF4-FFF2-40B4-BE49-F238E27FC236}">
                <a16:creationId xmlns:a16="http://schemas.microsoft.com/office/drawing/2014/main" xmlns="" id="{7A510730-26D0-944F-9AE6-81F6D10D323B}"/>
              </a:ext>
            </a:extLst>
          </p:cNvPr>
          <p:cNvSpPr txBox="1"/>
          <p:nvPr/>
        </p:nvSpPr>
        <p:spPr>
          <a:xfrm>
            <a:off x="7071616" y="3642270"/>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Видео-инструкции и опыт участников</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 канале </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YouTube</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xmlns="" val="tx"/>
                    </a:ext>
                  </a:extLst>
                </a:hlinkClick>
              </a:rPr>
              <a:t>ЧестныйЗНАК</a:t>
            </a:r>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xmlns="" id="{30CFCFCD-DE66-794C-8DF6-07E7F3714FAB}"/>
              </a:ext>
            </a:extLst>
          </p:cNvPr>
          <p:cNvSpPr txBox="1"/>
          <p:nvPr/>
        </p:nvSpPr>
        <p:spPr>
          <a:xfrm>
            <a:off x="1637160" y="5785383"/>
            <a:ext cx="4600013" cy="477054"/>
          </a:xfrm>
          <a:prstGeom prst="rect">
            <a:avLst/>
          </a:prstGeom>
          <a:noFill/>
        </p:spPr>
        <p:txBody>
          <a:bodyPr wrap="square" rtlCol="0">
            <a:spAutoFit/>
          </a:bodyPr>
          <a:lstStyle/>
          <a:p>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xmlns="" val="tx"/>
                    </a:ext>
                  </a:extLst>
                </a:hlinkClick>
              </a:rPr>
              <a:t>https://vk.com/crptec</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p>
          <a:p>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xmlns="" id="{E6F772E3-182E-C544-8F6C-CDCA196EB961}"/>
              </a:ext>
            </a:extLst>
          </p:cNvPr>
          <p:cNvSpPr txBox="1"/>
          <p:nvPr/>
        </p:nvSpPr>
        <p:spPr>
          <a:xfrm>
            <a:off x="1629445" y="3076869"/>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Или позвоните по телефону</a:t>
            </a:r>
          </a:p>
          <a:p>
            <a:r>
              <a:rPr lang="fi-FI"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8 800 222 15 23</a:t>
            </a:r>
            <a:endPar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xmlns="" id="{C932A180-7153-C146-BA1B-92DC9D06B03A}"/>
              </a:ext>
            </a:extLst>
          </p:cNvPr>
          <p:cNvSpPr txBox="1"/>
          <p:nvPr/>
        </p:nvSpPr>
        <p:spPr>
          <a:xfrm>
            <a:off x="1629445" y="2239508"/>
            <a:ext cx="4600013"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Вы можете написать нам</a:t>
            </a:r>
            <a:endPar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по почте</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r>
              <a:rPr lang="en-US"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xmlns="" val="tx"/>
                    </a:ext>
                  </a:extLst>
                </a:hlinkClick>
              </a:rPr>
              <a:t>support@crpt.ru</a:t>
            </a:r>
            <a:endParaRPr lang="ru-RU" sz="1400" b="1" u="sng"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xmlns="" id="{BE28204B-06C1-564F-8EA6-DF63CC2A0EDA}"/>
              </a:ext>
            </a:extLst>
          </p:cNvPr>
          <p:cNvSpPr txBox="1"/>
          <p:nvPr/>
        </p:nvSpPr>
        <p:spPr>
          <a:xfrm>
            <a:off x="579227" y="3927894"/>
            <a:ext cx="4668150" cy="523220"/>
          </a:xfrm>
          <a:prstGeom prst="rect">
            <a:avLst/>
          </a:prstGeom>
          <a:noFill/>
        </p:spPr>
        <p:txBody>
          <a:bodyPr wrap="square" rtlCol="0">
            <a:spAutoFit/>
          </a:bodyPr>
          <a:lstStyle/>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Вы можете узнать самые горячие новости</a:t>
            </a:r>
          </a:p>
          <a:p>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 задать вопросы в наших </a:t>
            </a:r>
            <a:r>
              <a:rPr lang="ru-RU" sz="1400" b="1" dirty="0" err="1">
                <a:solidFill>
                  <a:srgbClr val="6D6E71"/>
                </a:solidFill>
                <a:latin typeface="Segoe UI" panose="020B0502040204020203" pitchFamily="34" charset="0"/>
                <a:ea typeface="Segoe UI" panose="020B0502040204020203" pitchFamily="34" charset="0"/>
                <a:cs typeface="Segoe UI" panose="020B0502040204020203" pitchFamily="34" charset="0"/>
              </a:rPr>
              <a:t>соц</a:t>
            </a:r>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иальных </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сетях</a:t>
            </a:r>
            <a:endParaRPr lang="ru-RU" sz="11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a:extLst>
              <a:ext uri="{FF2B5EF4-FFF2-40B4-BE49-F238E27FC236}">
                <a16:creationId xmlns:a16="http://schemas.microsoft.com/office/drawing/2014/main" xmlns="" id="{A891A63D-6EC6-8247-AB6A-C42542ABBFA8}"/>
              </a:ext>
            </a:extLst>
          </p:cNvPr>
          <p:cNvSpPr txBox="1"/>
          <p:nvPr/>
        </p:nvSpPr>
        <p:spPr>
          <a:xfrm>
            <a:off x="1637160" y="4942227"/>
            <a:ext cx="4600013" cy="307777"/>
          </a:xfrm>
          <a:prstGeom prst="rect">
            <a:avLst/>
          </a:prstGeom>
          <a:noFill/>
        </p:spPr>
        <p:txBody>
          <a:bodyPr wrap="square" rtlCol="0">
            <a:spAutoFit/>
          </a:bodyPr>
          <a:lstStyle/>
          <a:p>
            <a:r>
              <a:rPr lang="en-US" sz="1400" b="1" dirty="0">
                <a:solidFill>
                  <a:srgbClr val="6D6E71"/>
                </a:solidFill>
                <a:latin typeface="Segoe UI" panose="020B0502040204020203" pitchFamily="34" charset="0"/>
                <a:ea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xmlns="" val="tx"/>
                    </a:ext>
                  </a:extLst>
                </a:hlinkClick>
              </a:rPr>
              <a:t>https://www.facebook.com/crpt.ru/</a:t>
            </a:r>
            <a:r>
              <a:rPr lang="ru-RU" sz="1400" b="1" dirty="0">
                <a:solidFill>
                  <a:srgbClr val="6D6E71"/>
                </a:solidFill>
                <a:latin typeface="Segoe UI" panose="020B0502040204020203" pitchFamily="34" charset="0"/>
                <a:ea typeface="Segoe UI" panose="020B0502040204020203" pitchFamily="34" charset="0"/>
                <a:cs typeface="Segoe UI" panose="020B0502040204020203" pitchFamily="34" charset="0"/>
              </a:rPr>
              <a:t> </a:t>
            </a:r>
            <a:endParaRPr lang="fi-FI" sz="1400" b="1" dirty="0">
              <a:solidFill>
                <a:srgbClr val="6D6E7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1" name="Рисунок 50">
            <a:extLst>
              <a:ext uri="{FF2B5EF4-FFF2-40B4-BE49-F238E27FC236}">
                <a16:creationId xmlns:a16="http://schemas.microsoft.com/office/drawing/2014/main" xmlns="" id="{1AC61AD9-992D-8C4A-B6FD-5D040CE532F1}"/>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113327" y="4774706"/>
            <a:ext cx="778376" cy="1563637"/>
          </a:xfrm>
          <a:prstGeom prst="rect">
            <a:avLst/>
          </a:prstGeom>
        </p:spPr>
      </p:pic>
      <p:pic>
        <p:nvPicPr>
          <p:cNvPr id="55" name="Рисунок 54">
            <a:extLst>
              <a:ext uri="{FF2B5EF4-FFF2-40B4-BE49-F238E27FC236}">
                <a16:creationId xmlns:a16="http://schemas.microsoft.com/office/drawing/2014/main" xmlns="" id="{7CDD38EC-7F8C-124F-BBE4-4C6B8E1DF1C0}"/>
              </a:ext>
            </a:extLst>
          </p:cNvPr>
          <p:cNvPicPr>
            <a:picLocks noChangeAspect="1"/>
          </p:cNvPicPr>
          <p:nvPr/>
        </p:nvPicPr>
        <p:blipFill>
          <a:blip r:embed="rId7"/>
          <a:stretch>
            <a:fillRect/>
          </a:stretch>
        </p:blipFill>
        <p:spPr>
          <a:xfrm>
            <a:off x="720000" y="4738774"/>
            <a:ext cx="720000" cy="720000"/>
          </a:xfrm>
          <a:prstGeom prst="rect">
            <a:avLst/>
          </a:prstGeom>
        </p:spPr>
      </p:pic>
      <p:pic>
        <p:nvPicPr>
          <p:cNvPr id="2" name="Рисунок 1">
            <a:extLst>
              <a:ext uri="{FF2B5EF4-FFF2-40B4-BE49-F238E27FC236}">
                <a16:creationId xmlns:a16="http://schemas.microsoft.com/office/drawing/2014/main" xmlns="" id="{96AF7A73-E681-2D4D-B501-92DA6E820F5D}"/>
              </a:ext>
            </a:extLst>
          </p:cNvPr>
          <p:cNvPicPr>
            <a:picLocks noChangeAspect="1"/>
          </p:cNvPicPr>
          <p:nvPr/>
        </p:nvPicPr>
        <p:blipFill>
          <a:blip r:embed="rId8"/>
          <a:stretch>
            <a:fillRect/>
          </a:stretch>
        </p:blipFill>
        <p:spPr>
          <a:xfrm>
            <a:off x="720000" y="2135615"/>
            <a:ext cx="720000" cy="720000"/>
          </a:xfrm>
          <a:prstGeom prst="rect">
            <a:avLst/>
          </a:prstGeom>
        </p:spPr>
      </p:pic>
      <p:pic>
        <p:nvPicPr>
          <p:cNvPr id="59" name="Рисунок 58">
            <a:extLst>
              <a:ext uri="{FF2B5EF4-FFF2-40B4-BE49-F238E27FC236}">
                <a16:creationId xmlns:a16="http://schemas.microsoft.com/office/drawing/2014/main" xmlns="" id="{84B2B5BE-6BDA-3240-8497-95048495D7D9}"/>
              </a:ext>
            </a:extLst>
          </p:cNvPr>
          <p:cNvPicPr>
            <a:picLocks noChangeAspect="1"/>
          </p:cNvPicPr>
          <p:nvPr/>
        </p:nvPicPr>
        <p:blipFill>
          <a:blip r:embed="rId9"/>
          <a:stretch>
            <a:fillRect/>
          </a:stretch>
        </p:blipFill>
        <p:spPr>
          <a:xfrm>
            <a:off x="6142515" y="3543880"/>
            <a:ext cx="720000" cy="720000"/>
          </a:xfrm>
          <a:prstGeom prst="rect">
            <a:avLst/>
          </a:prstGeom>
        </p:spPr>
      </p:pic>
      <p:pic>
        <p:nvPicPr>
          <p:cNvPr id="60" name="Рисунок 59">
            <a:extLst>
              <a:ext uri="{FF2B5EF4-FFF2-40B4-BE49-F238E27FC236}">
                <a16:creationId xmlns:a16="http://schemas.microsoft.com/office/drawing/2014/main" xmlns="" id="{2504424F-3B75-8E42-ABB6-BAC225B37EFB}"/>
              </a:ext>
            </a:extLst>
          </p:cNvPr>
          <p:cNvPicPr>
            <a:picLocks noChangeAspect="1"/>
          </p:cNvPicPr>
          <p:nvPr/>
        </p:nvPicPr>
        <p:blipFill>
          <a:blip r:embed="rId10"/>
          <a:stretch>
            <a:fillRect/>
          </a:stretch>
        </p:blipFill>
        <p:spPr>
          <a:xfrm>
            <a:off x="720000" y="5618343"/>
            <a:ext cx="720000" cy="720000"/>
          </a:xfrm>
          <a:prstGeom prst="rect">
            <a:avLst/>
          </a:prstGeom>
        </p:spPr>
      </p:pic>
      <p:pic>
        <p:nvPicPr>
          <p:cNvPr id="61" name="Рисунок 60">
            <a:extLst>
              <a:ext uri="{FF2B5EF4-FFF2-40B4-BE49-F238E27FC236}">
                <a16:creationId xmlns:a16="http://schemas.microsoft.com/office/drawing/2014/main" xmlns="" id="{1DDAF3E7-B2DA-4A42-8B98-EF2E04C7B450}"/>
              </a:ext>
            </a:extLst>
          </p:cNvPr>
          <p:cNvPicPr>
            <a:picLocks noChangeAspect="1"/>
          </p:cNvPicPr>
          <p:nvPr/>
        </p:nvPicPr>
        <p:blipFill>
          <a:blip r:embed="rId11"/>
          <a:stretch>
            <a:fillRect/>
          </a:stretch>
        </p:blipFill>
        <p:spPr>
          <a:xfrm>
            <a:off x="6142515" y="2135615"/>
            <a:ext cx="720000" cy="720000"/>
          </a:xfrm>
          <a:prstGeom prst="rect">
            <a:avLst/>
          </a:prstGeom>
        </p:spPr>
      </p:pic>
      <p:pic>
        <p:nvPicPr>
          <p:cNvPr id="62" name="Рисунок 61">
            <a:extLst>
              <a:ext uri="{FF2B5EF4-FFF2-40B4-BE49-F238E27FC236}">
                <a16:creationId xmlns:a16="http://schemas.microsoft.com/office/drawing/2014/main" xmlns="" id="{7EF2B634-F0CA-2C43-8B43-F9DF6442C263}"/>
              </a:ext>
            </a:extLst>
          </p:cNvPr>
          <p:cNvPicPr>
            <a:picLocks noChangeAspect="1"/>
          </p:cNvPicPr>
          <p:nvPr/>
        </p:nvPicPr>
        <p:blipFill>
          <a:blip r:embed="rId12"/>
          <a:stretch>
            <a:fillRect/>
          </a:stretch>
        </p:blipFill>
        <p:spPr>
          <a:xfrm>
            <a:off x="720000" y="3020034"/>
            <a:ext cx="720000" cy="720000"/>
          </a:xfrm>
          <a:prstGeom prst="rect">
            <a:avLst/>
          </a:prstGeom>
        </p:spPr>
      </p:pic>
      <p:sp>
        <p:nvSpPr>
          <p:cNvPr id="63" name="TextBox 62">
            <a:extLst>
              <a:ext uri="{FF2B5EF4-FFF2-40B4-BE49-F238E27FC236}">
                <a16:creationId xmlns:a16="http://schemas.microsoft.com/office/drawing/2014/main" xmlns="" id="{ABC86E7A-604A-1F4C-9EE8-04A1EA280F00}"/>
              </a:ext>
            </a:extLst>
          </p:cNvPr>
          <p:cNvSpPr txBox="1"/>
          <p:nvPr/>
        </p:nvSpPr>
        <p:spPr>
          <a:xfrm>
            <a:off x="7071616" y="2118049"/>
            <a:ext cx="5567080" cy="1169551"/>
          </a:xfrm>
          <a:prstGeom prst="rect">
            <a:avLst/>
          </a:prstGeom>
          <a:noFill/>
        </p:spPr>
        <p:txBody>
          <a:bodyPr wrap="square" rtlCol="0">
            <a:spAutoFit/>
          </a:bodyPr>
          <a:lstStyle/>
          <a:p>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Все новости маркировки в канале телеграмм</a:t>
            </a:r>
          </a:p>
          <a:p>
            <a:r>
              <a:rPr lang="en-US" sz="1400" b="1" dirty="0">
                <a:solidFill>
                  <a:srgbClr val="7E7E7E"/>
                </a:solidFill>
                <a:latin typeface="Segoe UI" panose="020B0502040204020203" pitchFamily="34" charset="0"/>
                <a:ea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xmlns="" val="tx"/>
                    </a:ext>
                  </a:extLst>
                </a:hlinkClick>
              </a:rPr>
              <a:t>https://t.me/crptbreaking</a:t>
            </a:r>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p>
          <a:p>
            <a:endPar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a:p>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Группа в телеграмм по </a:t>
            </a:r>
            <a:r>
              <a:rPr lang="ru-RU" sz="14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фарме</a:t>
            </a:r>
            <a:r>
              <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 </a:t>
            </a:r>
          </a:p>
          <a:p>
            <a:r>
              <a:rPr lang="en-US" sz="1400" b="1" dirty="0">
                <a:solidFill>
                  <a:srgbClr val="7E7E7E"/>
                </a:solidFill>
                <a:latin typeface="Segoe UI" panose="020B0502040204020203" pitchFamily="34" charset="0"/>
                <a:ea typeface="Segoe UI" panose="020B0502040204020203" pitchFamily="34" charset="0"/>
                <a:cs typeface="Segoe UI" panose="020B0502040204020203" pitchFamily="34" charset="0"/>
              </a:rPr>
              <a:t>https://t.me/</a:t>
            </a:r>
            <a:r>
              <a:rPr lang="en-US" sz="1400" b="1" dirty="0" err="1">
                <a:solidFill>
                  <a:srgbClr val="7E7E7E"/>
                </a:solidFill>
                <a:latin typeface="Segoe UI" panose="020B0502040204020203" pitchFamily="34" charset="0"/>
                <a:ea typeface="Segoe UI" panose="020B0502040204020203" pitchFamily="34" charset="0"/>
                <a:cs typeface="Segoe UI" panose="020B0502040204020203" pitchFamily="34" charset="0"/>
              </a:rPr>
              <a:t>MarkirovkaPHGroup</a:t>
            </a:r>
            <a:endParaRPr lang="ru-RU" sz="1400" b="1" dirty="0">
              <a:solidFill>
                <a:srgbClr val="7E7E7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068984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0xUk78kSNOWsET65AJ9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pZyowSR_GPf7M1biQkFA"/>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oiaNt5tRDyptgaA4sqg2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76815B2164DA1D4A8705E772CD7FA4B6" ma:contentTypeVersion="13" ma:contentTypeDescription="Создание документа." ma:contentTypeScope="" ma:versionID="af4e0e8793e3a4c62e081e06f5e433be">
  <xsd:schema xmlns:xsd="http://www.w3.org/2001/XMLSchema" xmlns:xs="http://www.w3.org/2001/XMLSchema" xmlns:p="http://schemas.microsoft.com/office/2006/metadata/properties" xmlns:ns3="2c23abe7-d949-4552-b05f-43ea91e6ab6b" xmlns:ns4="a6da5e78-8eae-4815-8d61-f5b5762a31b8" targetNamespace="http://schemas.microsoft.com/office/2006/metadata/properties" ma:root="true" ma:fieldsID="e52c3aef23be7c69c64f79c5df446e51" ns3:_="" ns4:_="">
    <xsd:import namespace="2c23abe7-d949-4552-b05f-43ea91e6ab6b"/>
    <xsd:import namespace="a6da5e78-8eae-4815-8d61-f5b5762a3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3abe7-d949-4552-b05f-43ea91e6ab6b"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Совместно с подробностями" ma:internalName="SharedWithDetails" ma:readOnly="true">
      <xsd:simpleType>
        <xsd:restriction base="dms:Note">
          <xsd:maxLength value="255"/>
        </xsd:restriction>
      </xsd:simpleType>
    </xsd:element>
    <xsd:element name="SharingHintHash" ma:index="10" nillable="true" ma:displayName="Хэш подсказки о совместном доступе"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da5e78-8eae-4815-8d61-f5b5762a3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AE566F-0131-4905-AAAB-F1BA5B3475C1}">
  <ds:schemaRefs>
    <ds:schemaRef ds:uri="a6da5e78-8eae-4815-8d61-f5b5762a31b8"/>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2c23abe7-d949-4552-b05f-43ea91e6ab6b"/>
    <ds:schemaRef ds:uri="http://www.w3.org/XML/1998/namespace"/>
    <ds:schemaRef ds:uri="http://purl.org/dc/terms/"/>
  </ds:schemaRefs>
</ds:datastoreItem>
</file>

<file path=customXml/itemProps2.xml><?xml version="1.0" encoding="utf-8"?>
<ds:datastoreItem xmlns:ds="http://schemas.openxmlformats.org/officeDocument/2006/customXml" ds:itemID="{8A43D6B7-02AD-4E15-831A-57C753E5845E}">
  <ds:schemaRefs>
    <ds:schemaRef ds:uri="http://schemas.microsoft.com/sharepoint/v3/contenttype/forms"/>
  </ds:schemaRefs>
</ds:datastoreItem>
</file>

<file path=customXml/itemProps3.xml><?xml version="1.0" encoding="utf-8"?>
<ds:datastoreItem xmlns:ds="http://schemas.openxmlformats.org/officeDocument/2006/customXml" ds:itemID="{670F042D-AE27-418C-BB70-46D56973A4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3abe7-d949-4552-b05f-43ea91e6ab6b"/>
    <ds:schemaRef ds:uri="a6da5e78-8eae-4815-8d61-f5b5762a3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10035</TotalTime>
  <Words>686</Words>
  <Application>Microsoft Office PowerPoint</Application>
  <PresentationFormat>Произвольный</PresentationFormat>
  <Paragraphs>135</Paragraphs>
  <Slides>9</Slides>
  <Notes>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6" baseType="lpstr">
      <vt:lpstr>Arial</vt:lpstr>
      <vt:lpstr>PT Sans Caption</vt:lpstr>
      <vt:lpstr>Segoe UI</vt:lpstr>
      <vt:lpstr>Calibri</vt:lpstr>
      <vt:lpstr>Calibri Light</vt:lpstr>
      <vt:lpstr>Тема Office</vt:lpstr>
      <vt:lpstr>think-cell Slide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Волков Кирилл</dc:creator>
  <cp:lastModifiedBy>Туманова</cp:lastModifiedBy>
  <cp:revision>251</cp:revision>
  <cp:lastPrinted>2020-08-26T06:21:24Z</cp:lastPrinted>
  <dcterms:created xsi:type="dcterms:W3CDTF">2020-02-23T19:17:36Z</dcterms:created>
  <dcterms:modified xsi:type="dcterms:W3CDTF">2020-08-26T09:10:47Z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0x01010076815B2164DA1D4A8705E772CD7FA4B6</vt:lpwstr>
  </property>
</Properties>
</file>