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69" r:id="rId3"/>
    <p:sldId id="268" r:id="rId4"/>
    <p:sldId id="267" r:id="rId5"/>
    <p:sldId id="277" r:id="rId6"/>
    <p:sldId id="278" r:id="rId7"/>
    <p:sldId id="274" r:id="rId8"/>
    <p:sldId id="280" r:id="rId9"/>
    <p:sldId id="27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CABA"/>
    <a:srgbClr val="E2E2E2"/>
    <a:srgbClr val="355493"/>
    <a:srgbClr val="EAEAEA"/>
    <a:srgbClr val="DFF1C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95" autoAdjust="0"/>
  </p:normalViewPr>
  <p:slideViewPr>
    <p:cSldViewPr>
      <p:cViewPr>
        <p:scale>
          <a:sx n="80" d="100"/>
          <a:sy n="80" d="100"/>
        </p:scale>
        <p:origin x="-2430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9F0C18-99AF-4F5D-870B-075F595043F8}" type="datetimeFigureOut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8A154C-A051-4F5B-B9E9-828BCE35A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4171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6E047-687B-4487-A7CC-53694AD28E6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58343D-724F-4796-96F6-2600D54E184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22311C-FD48-4223-A317-891C95ABB43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18A9DB-DF23-4C70-B272-19F093609F7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18A9DB-DF23-4C70-B272-19F093609F7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272412-DCAC-4A44-9BE5-BC0CF4E530F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272412-DCAC-4A44-9BE5-BC0CF4E530F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18A9DB-DF23-4C70-B272-19F093609F7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F04BF-E9C8-4F2A-8D44-0F4E9DDF421D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A02C6-A28C-47F0-9E03-41E7F29A3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A26AC-A769-4EB1-886D-9A4940750BF9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3997-2ADB-4CCB-BFC5-846CA5D38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CC55B-58B9-46E5-AD88-45EDBB84262F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02BE8-8826-4CBB-999F-D011746B4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A7672-CD76-41D1-8167-8A62795E62CC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F67AA-7CD4-4D5F-BA59-019334ECED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72167-581F-46F1-A920-46779F3D86DF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C308-4E2E-4F0A-B88F-68D2720C8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D49C8-E631-4CE0-9ECA-11E576192B49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AC2AF-4EEF-4ABD-9E43-51FE895D1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68F91-09FF-47C5-9239-EAA448CA8D64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A6518-5FEC-4EB3-A3C9-E37FD5234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F5CEE-F4F9-4920-9F8A-5A86B8DA871B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CD87E-96E7-4D02-8188-CE485FE60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86F1-3CDC-4AAD-A902-F9D31DBA558C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2D428-52BD-4A03-9FC2-1A89D646F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C8209-50B9-4BF5-AA61-F0FAA02468A0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86F4C-A427-4263-B11A-AAF055A36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49361-18CE-496F-A660-6611EEE0A271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3DCAB-861E-4CD6-871D-7DA3A991F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0A5099-9CA8-4FEB-9FD8-0E381147E1D0}" type="datetime1">
              <a:rPr lang="ru-RU"/>
              <a:pPr>
                <a:defRPr/>
              </a:pPr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BF1FF1-4B6F-47F5-9DDE-576F8DF13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документы\презентации\2014\Новый рисунок (7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928688"/>
            <a:ext cx="8072437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Заголовок 1"/>
          <p:cNvSpPr txBox="1">
            <a:spLocks/>
          </p:cNvSpPr>
          <p:nvPr/>
        </p:nvSpPr>
        <p:spPr bwMode="auto">
          <a:xfrm>
            <a:off x="0" y="0"/>
            <a:ext cx="1928813" cy="6858000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63" y="6061075"/>
            <a:ext cx="121443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928813" y="2563813"/>
            <a:ext cx="707231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300" b="1" dirty="0" smtClean="0">
                <a:latin typeface="Century Gothic" pitchFamily="34" charset="0"/>
              </a:rPr>
              <a:t>О размере регионального </a:t>
            </a:r>
            <a:r>
              <a:rPr lang="ru-RU" sz="2300" b="1" dirty="0">
                <a:latin typeface="Century Gothic" pitchFamily="34" charset="0"/>
              </a:rPr>
              <a:t>коэффициента, устанавливаемого на фиксированный авансовый платёж по патенту для иностранных работников, </a:t>
            </a:r>
            <a:r>
              <a:rPr lang="ru-RU" sz="2300" b="1" dirty="0" smtClean="0">
                <a:latin typeface="Century Gothic" pitchFamily="34" charset="0"/>
              </a:rPr>
              <a:t>на 2020 год </a:t>
            </a:r>
            <a:endParaRPr lang="ru-RU" sz="2300" b="1" dirty="0">
              <a:latin typeface="Century Gothic" pitchFamily="34" charset="0"/>
            </a:endParaRP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6357938" y="1500188"/>
            <a:ext cx="2571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40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г. Мурманск</a:t>
            </a:r>
          </a:p>
        </p:txBody>
      </p:sp>
      <p:pic>
        <p:nvPicPr>
          <p:cNvPr id="2055" name="Picture 12" descr="C:\Users\averem\Desktop\Чашникова Ксения\Презентация\images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9081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3" descr="C:\Users\averem\Desktop\Чашникова Ксения\Презентация\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716338"/>
            <a:ext cx="190817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4" descr="C:\Users\averem\Desktop\Чашникова Ксения\Презентация\загруженное (1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797425"/>
            <a:ext cx="19796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5" descr="C:\Users\averem\Desktop\Чашникова Ксения\Презентация\загруженное (2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125538"/>
            <a:ext cx="19081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6" descr="C:\Users\averem\Desktop\Чашникова Ксения\Презентация\загруженное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2420938"/>
            <a:ext cx="19081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7" descr="C:\Users\averem\Desktop\Чашникова Ксения\Презентация\загруженное (3)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5732463"/>
            <a:ext cx="194468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1"/>
          <p:cNvSpPr txBox="1">
            <a:spLocks noChangeArrowheads="1"/>
          </p:cNvSpPr>
          <p:nvPr/>
        </p:nvSpPr>
        <p:spPr bwMode="auto">
          <a:xfrm>
            <a:off x="1571625" y="3071813"/>
            <a:ext cx="6008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200" b="1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11560" y="1204011"/>
            <a:ext cx="8208912" cy="1569660"/>
          </a:xfrm>
          <a:prstGeom prst="rect">
            <a:avLst/>
          </a:prstGeom>
          <a:ln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431800" algn="just" eaLnBrk="0" hangingPunct="0">
              <a:defRPr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 соответствии с Федеральным законом от 24.11.2014 № 368-ФЗ за период действия патента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иностранные граждане платят фиксированные ежемесячные авансовые платежи по НДФЛ, которые составляют 1200 рублей в месяц, умноженные 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коэффициент-дефлятор, установленный МЭР РФ,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 коэффициент, который отражает региональные особенности рынка труда 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ежегодно устанавливается законом субъекта РФ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6" name="TextBox 12"/>
          <p:cNvSpPr txBox="1">
            <a:spLocks noChangeArrowheads="1"/>
          </p:cNvSpPr>
          <p:nvPr/>
        </p:nvSpPr>
        <p:spPr bwMode="auto">
          <a:xfrm>
            <a:off x="8643938" y="6488113"/>
            <a:ext cx="28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1043608" y="332656"/>
            <a:ext cx="5760640" cy="576064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Налог для иностранных работников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3645024"/>
            <a:ext cx="4176464" cy="646331"/>
          </a:xfrm>
          <a:prstGeom prst="rect">
            <a:avLst/>
          </a:prstGeom>
          <a:ln/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Размер коэффициента-дефлятора, установленный МЭР РФ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76056" y="3643314"/>
            <a:ext cx="3567910" cy="369332"/>
          </a:xfrm>
          <a:prstGeom prst="rect">
            <a:avLst/>
          </a:prstGeom>
          <a:ln/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Стоимость патента, рублей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1889046" y="4363813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1889046" y="5006755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Прямоугольник 5"/>
          <p:cNvSpPr>
            <a:spLocks noChangeArrowheads="1"/>
          </p:cNvSpPr>
          <p:nvPr/>
        </p:nvSpPr>
        <p:spPr bwMode="auto">
          <a:xfrm>
            <a:off x="1115616" y="4581128"/>
            <a:ext cx="1420244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2018 год </a:t>
            </a:r>
          </a:p>
        </p:txBody>
      </p:sp>
      <p:sp>
        <p:nvSpPr>
          <p:cNvPr id="29" name="Прямоугольник 17"/>
          <p:cNvSpPr>
            <a:spLocks noChangeArrowheads="1"/>
          </p:cNvSpPr>
          <p:nvPr/>
        </p:nvSpPr>
        <p:spPr bwMode="auto">
          <a:xfrm>
            <a:off x="1474516" y="5224070"/>
            <a:ext cx="1018225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1,686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5973020" y="4115642"/>
            <a:ext cx="285753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 rot="5400000">
            <a:off x="5976155" y="4761150"/>
            <a:ext cx="288033" cy="21602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Прямоугольник 5"/>
          <p:cNvSpPr>
            <a:spLocks noChangeArrowheads="1"/>
          </p:cNvSpPr>
          <p:nvPr/>
        </p:nvSpPr>
        <p:spPr bwMode="auto">
          <a:xfrm>
            <a:off x="5436096" y="4365104"/>
            <a:ext cx="1440160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2018 году </a:t>
            </a:r>
          </a:p>
        </p:txBody>
      </p:sp>
      <p:sp>
        <p:nvSpPr>
          <p:cNvPr id="37" name="Прямоугольник 17"/>
          <p:cNvSpPr>
            <a:spLocks noChangeArrowheads="1"/>
          </p:cNvSpPr>
          <p:nvPr/>
        </p:nvSpPr>
        <p:spPr bwMode="auto">
          <a:xfrm>
            <a:off x="5580112" y="5013176"/>
            <a:ext cx="1072656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2023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Стрелка вправо 38"/>
          <p:cNvSpPr/>
          <p:nvPr/>
        </p:nvSpPr>
        <p:spPr>
          <a:xfrm rot="5400000">
            <a:off x="3494881" y="4362103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Прямоугольник 17"/>
          <p:cNvSpPr>
            <a:spLocks noChangeArrowheads="1"/>
          </p:cNvSpPr>
          <p:nvPr/>
        </p:nvSpPr>
        <p:spPr bwMode="auto">
          <a:xfrm>
            <a:off x="3059832" y="5229200"/>
            <a:ext cx="1089663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1,729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Стрелка вправо 45"/>
          <p:cNvSpPr/>
          <p:nvPr/>
        </p:nvSpPr>
        <p:spPr>
          <a:xfrm rot="5400000">
            <a:off x="7556626" y="4115642"/>
            <a:ext cx="285753" cy="21431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Стрелка вправо 46"/>
          <p:cNvSpPr/>
          <p:nvPr/>
        </p:nvSpPr>
        <p:spPr>
          <a:xfrm rot="5400000">
            <a:off x="7588355" y="5381197"/>
            <a:ext cx="280053" cy="26409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Прямоугольник 17"/>
          <p:cNvSpPr>
            <a:spLocks noChangeArrowheads="1"/>
          </p:cNvSpPr>
          <p:nvPr/>
        </p:nvSpPr>
        <p:spPr bwMode="auto">
          <a:xfrm>
            <a:off x="7188228" y="5013176"/>
            <a:ext cx="1056180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2075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5"/>
          <p:cNvSpPr>
            <a:spLocks noChangeArrowheads="1"/>
          </p:cNvSpPr>
          <p:nvPr/>
        </p:nvSpPr>
        <p:spPr bwMode="auto">
          <a:xfrm>
            <a:off x="7092280" y="4365104"/>
            <a:ext cx="1440160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2019 году </a:t>
            </a:r>
          </a:p>
        </p:txBody>
      </p:sp>
      <p:sp>
        <p:nvSpPr>
          <p:cNvPr id="50" name="Прямоугольник 5"/>
          <p:cNvSpPr>
            <a:spLocks noChangeArrowheads="1"/>
          </p:cNvSpPr>
          <p:nvPr/>
        </p:nvSpPr>
        <p:spPr bwMode="auto">
          <a:xfrm>
            <a:off x="2925506" y="4572008"/>
            <a:ext cx="1646494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2019 год </a:t>
            </a:r>
          </a:p>
        </p:txBody>
      </p:sp>
      <p:sp>
        <p:nvSpPr>
          <p:cNvPr id="51" name="Стрелка вправо 50"/>
          <p:cNvSpPr/>
          <p:nvPr/>
        </p:nvSpPr>
        <p:spPr>
          <a:xfrm rot="5400000">
            <a:off x="3494881" y="5010175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 rot="5400000">
            <a:off x="7599337" y="4794151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915816" y="5877272"/>
            <a:ext cx="1944216" cy="83099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/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 учетом регионального коэффициента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39552" y="2924944"/>
            <a:ext cx="8208912" cy="646331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0"/>
          </a:gradFill>
          <a:ln/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2019 год Законом Мурманской области был установлен региональный коэффициент в размере 2,0 (2018 год – 1,8, 2017 год – 1,4)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5976156" y="5409220"/>
            <a:ext cx="288032" cy="21602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Прямоугольник 17"/>
          <p:cNvSpPr>
            <a:spLocks noChangeArrowheads="1"/>
          </p:cNvSpPr>
          <p:nvPr/>
        </p:nvSpPr>
        <p:spPr bwMode="auto">
          <a:xfrm>
            <a:off x="5580112" y="5661248"/>
            <a:ext cx="1080120" cy="861774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3642</a:t>
            </a:r>
          </a:p>
          <a:p>
            <a:pPr algn="ctr">
              <a:defRPr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рост на 34 %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17"/>
          <p:cNvSpPr>
            <a:spLocks noChangeArrowheads="1"/>
          </p:cNvSpPr>
          <p:nvPr/>
        </p:nvSpPr>
        <p:spPr bwMode="auto">
          <a:xfrm>
            <a:off x="7236296" y="5661248"/>
            <a:ext cx="1072656" cy="864096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4150</a:t>
            </a:r>
          </a:p>
          <a:p>
            <a:pPr algn="ctr">
              <a:defRPr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рост на 14 %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Стрелка вправо 43"/>
          <p:cNvSpPr/>
          <p:nvPr/>
        </p:nvSpPr>
        <p:spPr>
          <a:xfrm rot="20660169">
            <a:off x="4870917" y="6080972"/>
            <a:ext cx="721211" cy="353576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Прямоугольник 4"/>
          <p:cNvSpPr>
            <a:spLocks noChangeArrowheads="1"/>
          </p:cNvSpPr>
          <p:nvPr/>
        </p:nvSpPr>
        <p:spPr bwMode="auto">
          <a:xfrm>
            <a:off x="395536" y="1628801"/>
            <a:ext cx="8496944" cy="1477328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2018 </a:t>
            </a:r>
            <a:r>
              <a:rPr lang="ru-RU" dirty="0">
                <a:latin typeface="Arial" pitchFamily="34" charset="0"/>
                <a:cs typeface="Arial" pitchFamily="34" charset="0"/>
              </a:rPr>
              <a:t>году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27 регионов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установили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региональный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коэффициент 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фиксированный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авансовый платёж по патенту для иностранных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работников на 2018 год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выше, чем в нашем регионе. 3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региона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(Чеченская Республика, Республика Ингушетия и Сахалинская область)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 вводили региональный коэффициент.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54" name="TextBox 8"/>
          <p:cNvSpPr txBox="1">
            <a:spLocks noChangeArrowheads="1"/>
          </p:cNvSpPr>
          <p:nvPr/>
        </p:nvSpPr>
        <p:spPr bwMode="auto">
          <a:xfrm>
            <a:off x="8643938" y="6488113"/>
            <a:ext cx="2143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13213375"/>
              </p:ext>
            </p:extLst>
          </p:nvPr>
        </p:nvGraphicFramePr>
        <p:xfrm>
          <a:off x="395536" y="3140968"/>
          <a:ext cx="8496944" cy="329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995"/>
                <a:gridCol w="1702482"/>
                <a:gridCol w="1379561"/>
                <a:gridCol w="3031906"/>
              </a:tblGrid>
              <a:tr h="103463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Отдельные регионы Северо-Западного федерального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округа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Региональный коэффициент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2019 год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патента в 2019 году, рублей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Среднемесячная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номинальная начисленная заработная плата в январе-апреле 2019 года, рублей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258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Мурманская область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4150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59374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258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Республика Карелия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2,473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5131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40350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273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Республика Коми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1,97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4087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50988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61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Архангельская область (без НАО)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3527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46162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258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Вологодская область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2,27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4710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37342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Стрелка вниз 13"/>
          <p:cNvSpPr/>
          <p:nvPr/>
        </p:nvSpPr>
        <p:spPr>
          <a:xfrm>
            <a:off x="2699792" y="1124744"/>
            <a:ext cx="3009516" cy="557254"/>
          </a:xfrm>
          <a:prstGeom prst="downArrow">
            <a:avLst/>
          </a:prstGeom>
          <a:solidFill>
            <a:srgbClr val="CACABA"/>
          </a:solidFill>
          <a:ln>
            <a:solidFill>
              <a:srgbClr val="CACA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ru-RU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00034" y="188640"/>
            <a:ext cx="7358114" cy="108012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endParaRPr lang="ru-RU" b="1" dirty="0" smtClean="0">
              <a:latin typeface="Arial" charset="0"/>
              <a:cs typeface="Arial" charset="0"/>
            </a:endParaRPr>
          </a:p>
          <a:p>
            <a:pPr lvl="0" algn="ctr" fontAlgn="auto">
              <a:spcAft>
                <a:spcPts val="0"/>
              </a:spcAft>
              <a:defRPr/>
            </a:pPr>
            <a:r>
              <a:rPr lang="ru-RU" b="1" dirty="0" smtClean="0">
                <a:latin typeface="Arial" charset="0"/>
                <a:cs typeface="Arial" charset="0"/>
              </a:rPr>
              <a:t>Министерство экономического развития Мурманской области проанализировало опыт других субъектов РФ по данному вопросу</a:t>
            </a:r>
            <a:r>
              <a:rPr lang="ru-RU" dirty="0" smtClean="0">
                <a:latin typeface="Arial" charset="0"/>
                <a:cs typeface="Arial" charset="0"/>
              </a:rPr>
              <a:t/>
            </a:r>
            <a:br>
              <a:rPr lang="ru-RU" dirty="0" smtClean="0">
                <a:latin typeface="Arial" charset="0"/>
                <a:cs typeface="Arial" charset="0"/>
              </a:rPr>
            </a:br>
            <a:endParaRPr kumimoji="0" lang="ru-RU" i="0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6571" y="1357298"/>
            <a:ext cx="8862513" cy="369332"/>
          </a:xfrm>
          <a:prstGeom prst="rect">
            <a:avLst/>
          </a:prstGeom>
          <a:ln/>
          <a:effectLst>
            <a:innerShdw blurRad="114300">
              <a:prstClr val="black"/>
            </a:innerShdw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Ежегодный приток иностранной рабочей силы традиционно незначителен </a:t>
            </a:r>
          </a:p>
        </p:txBody>
      </p:sp>
      <p:sp>
        <p:nvSpPr>
          <p:cNvPr id="21" name="Овал 20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07" name="TextBox 21"/>
          <p:cNvSpPr txBox="1">
            <a:spLocks noChangeArrowheads="1"/>
          </p:cNvSpPr>
          <p:nvPr/>
        </p:nvSpPr>
        <p:spPr bwMode="auto">
          <a:xfrm>
            <a:off x="8643938" y="650081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071670" y="1785926"/>
            <a:ext cx="5149809" cy="369332"/>
          </a:xfrm>
          <a:prstGeom prst="rect">
            <a:avLst/>
          </a:prstGeom>
          <a:ln/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Выдано патентов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3861048"/>
            <a:ext cx="8640060" cy="369332"/>
          </a:xfrm>
          <a:prstGeom prst="rect">
            <a:avLst/>
          </a:prstGeom>
          <a:ln/>
          <a:effectLst>
            <a:innerShdw blurRad="114300">
              <a:prstClr val="black"/>
            </a:innerShdw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Количество действующих патентов на конец периода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Заголовок 1"/>
          <p:cNvSpPr txBox="1">
            <a:spLocks/>
          </p:cNvSpPr>
          <p:nvPr/>
        </p:nvSpPr>
        <p:spPr>
          <a:xfrm>
            <a:off x="1187624" y="188640"/>
            <a:ext cx="6480720" cy="93610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Количество патентов, выданных иностранным гражданам в 2017-2019 годах</a:t>
            </a:r>
            <a:endParaRPr lang="ru-RU" b="1" dirty="0" smtClean="0">
              <a:latin typeface="Arial" charset="0"/>
              <a:cs typeface="Arial" charset="0"/>
            </a:endParaRPr>
          </a:p>
        </p:txBody>
      </p:sp>
      <p:sp>
        <p:nvSpPr>
          <p:cNvPr id="52" name="Стрелка вправо 51"/>
          <p:cNvSpPr/>
          <p:nvPr/>
        </p:nvSpPr>
        <p:spPr>
          <a:xfrm rot="5400000">
            <a:off x="4337318" y="2846515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Прямоугольник 5"/>
          <p:cNvSpPr>
            <a:spLocks noChangeArrowheads="1"/>
          </p:cNvSpPr>
          <p:nvPr/>
        </p:nvSpPr>
        <p:spPr bwMode="auto">
          <a:xfrm>
            <a:off x="3779912" y="2420888"/>
            <a:ext cx="1204220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2018 год </a:t>
            </a:r>
          </a:p>
        </p:txBody>
      </p:sp>
      <p:sp>
        <p:nvSpPr>
          <p:cNvPr id="54" name="Прямоугольник 17"/>
          <p:cNvSpPr>
            <a:spLocks noChangeArrowheads="1"/>
          </p:cNvSpPr>
          <p:nvPr/>
        </p:nvSpPr>
        <p:spPr bwMode="auto">
          <a:xfrm>
            <a:off x="3923928" y="3140968"/>
            <a:ext cx="1018225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2752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17"/>
          <p:cNvSpPr>
            <a:spLocks noChangeArrowheads="1"/>
          </p:cNvSpPr>
          <p:nvPr/>
        </p:nvSpPr>
        <p:spPr bwMode="auto">
          <a:xfrm>
            <a:off x="6660232" y="3140968"/>
            <a:ext cx="1089663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1789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"/>
          <p:cNvSpPr>
            <a:spLocks noChangeArrowheads="1"/>
          </p:cNvSpPr>
          <p:nvPr/>
        </p:nvSpPr>
        <p:spPr bwMode="auto">
          <a:xfrm>
            <a:off x="5868144" y="2411768"/>
            <a:ext cx="2736304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Январь-июнь 2019 года </a:t>
            </a:r>
          </a:p>
        </p:txBody>
      </p:sp>
      <p:sp>
        <p:nvSpPr>
          <p:cNvPr id="58" name="Стрелка вправо 57"/>
          <p:cNvSpPr/>
          <p:nvPr/>
        </p:nvSpPr>
        <p:spPr>
          <a:xfrm rot="5400000">
            <a:off x="7023273" y="2849935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Прямоугольник 17"/>
          <p:cNvSpPr>
            <a:spLocks noChangeArrowheads="1"/>
          </p:cNvSpPr>
          <p:nvPr/>
        </p:nvSpPr>
        <p:spPr bwMode="auto">
          <a:xfrm>
            <a:off x="1259632" y="3140968"/>
            <a:ext cx="1089663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2522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5"/>
          <p:cNvSpPr>
            <a:spLocks noChangeArrowheads="1"/>
          </p:cNvSpPr>
          <p:nvPr/>
        </p:nvSpPr>
        <p:spPr bwMode="auto">
          <a:xfrm>
            <a:off x="1237973" y="2422598"/>
            <a:ext cx="1296144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2017 год </a:t>
            </a:r>
          </a:p>
        </p:txBody>
      </p:sp>
      <p:sp>
        <p:nvSpPr>
          <p:cNvPr id="75" name="Стрелка вправо 74"/>
          <p:cNvSpPr/>
          <p:nvPr/>
        </p:nvSpPr>
        <p:spPr>
          <a:xfrm rot="5400000">
            <a:off x="1745030" y="2851645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7" name="Стрелка вправо 76"/>
          <p:cNvSpPr/>
          <p:nvPr/>
        </p:nvSpPr>
        <p:spPr>
          <a:xfrm rot="5400000">
            <a:off x="4358977" y="4938167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8" name="Прямоугольник 5"/>
          <p:cNvSpPr>
            <a:spLocks noChangeArrowheads="1"/>
          </p:cNvSpPr>
          <p:nvPr/>
        </p:nvSpPr>
        <p:spPr bwMode="auto">
          <a:xfrm>
            <a:off x="3801571" y="4512540"/>
            <a:ext cx="1204220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2018 год </a:t>
            </a:r>
          </a:p>
        </p:txBody>
      </p:sp>
      <p:sp>
        <p:nvSpPr>
          <p:cNvPr id="79" name="Прямоугольник 17"/>
          <p:cNvSpPr>
            <a:spLocks noChangeArrowheads="1"/>
          </p:cNvSpPr>
          <p:nvPr/>
        </p:nvSpPr>
        <p:spPr bwMode="auto">
          <a:xfrm>
            <a:off x="3945587" y="5232620"/>
            <a:ext cx="1018225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2713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17"/>
          <p:cNvSpPr>
            <a:spLocks noChangeArrowheads="1"/>
          </p:cNvSpPr>
          <p:nvPr/>
        </p:nvSpPr>
        <p:spPr bwMode="auto">
          <a:xfrm>
            <a:off x="6660232" y="5229200"/>
            <a:ext cx="1089663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3218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5"/>
          <p:cNvSpPr>
            <a:spLocks noChangeArrowheads="1"/>
          </p:cNvSpPr>
          <p:nvPr/>
        </p:nvSpPr>
        <p:spPr bwMode="auto">
          <a:xfrm>
            <a:off x="5724128" y="4501710"/>
            <a:ext cx="2858661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Январь-июнь 2019 года </a:t>
            </a:r>
          </a:p>
        </p:txBody>
      </p:sp>
      <p:sp>
        <p:nvSpPr>
          <p:cNvPr id="82" name="Стрелка вправо 81"/>
          <p:cNvSpPr/>
          <p:nvPr/>
        </p:nvSpPr>
        <p:spPr>
          <a:xfrm rot="5400000">
            <a:off x="7001614" y="4939877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5" name="Прямоугольник 17"/>
          <p:cNvSpPr>
            <a:spLocks noChangeArrowheads="1"/>
          </p:cNvSpPr>
          <p:nvPr/>
        </p:nvSpPr>
        <p:spPr bwMode="auto">
          <a:xfrm>
            <a:off x="1209283" y="5227490"/>
            <a:ext cx="1089663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2417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5"/>
          <p:cNvSpPr>
            <a:spLocks noChangeArrowheads="1"/>
          </p:cNvSpPr>
          <p:nvPr/>
        </p:nvSpPr>
        <p:spPr bwMode="auto">
          <a:xfrm>
            <a:off x="1137275" y="4507410"/>
            <a:ext cx="1296144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2017 год </a:t>
            </a:r>
          </a:p>
        </p:txBody>
      </p:sp>
      <p:sp>
        <p:nvSpPr>
          <p:cNvPr id="87" name="Стрелка вправо 86"/>
          <p:cNvSpPr/>
          <p:nvPr/>
        </p:nvSpPr>
        <p:spPr>
          <a:xfrm rot="5400000">
            <a:off x="1694681" y="4938167"/>
            <a:ext cx="214661" cy="22066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5435600" y="3068638"/>
            <a:ext cx="5048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200" b="1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07" name="TextBox 21"/>
          <p:cNvSpPr txBox="1">
            <a:spLocks noChangeArrowheads="1"/>
          </p:cNvSpPr>
          <p:nvPr/>
        </p:nvSpPr>
        <p:spPr bwMode="auto">
          <a:xfrm>
            <a:off x="8643938" y="650081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5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23528" y="1124744"/>
            <a:ext cx="4176464" cy="646331"/>
          </a:xfrm>
          <a:prstGeom prst="rect">
            <a:avLst/>
          </a:prstGeom>
          <a:ln/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Налоговые поступления в виде авансовых платежей, тыс. рублей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9"/>
          <p:cNvSpPr>
            <a:spLocks noChangeArrowheads="1"/>
          </p:cNvSpPr>
          <p:nvPr/>
        </p:nvSpPr>
        <p:spPr bwMode="auto">
          <a:xfrm>
            <a:off x="467544" y="2132856"/>
            <a:ext cx="1630541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 2018 год</a:t>
            </a:r>
          </a:p>
        </p:txBody>
      </p:sp>
      <p:sp>
        <p:nvSpPr>
          <p:cNvPr id="47" name="Прямоугольник 17"/>
          <p:cNvSpPr>
            <a:spLocks noChangeArrowheads="1"/>
          </p:cNvSpPr>
          <p:nvPr/>
        </p:nvSpPr>
        <p:spPr bwMode="auto">
          <a:xfrm>
            <a:off x="179512" y="2780928"/>
            <a:ext cx="2664296" cy="646331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83596</a:t>
            </a:r>
          </a:p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(январь-июнь – 34558)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5"/>
          <p:cNvSpPr>
            <a:spLocks noChangeArrowheads="1"/>
          </p:cNvSpPr>
          <p:nvPr/>
        </p:nvSpPr>
        <p:spPr bwMode="auto">
          <a:xfrm>
            <a:off x="2411760" y="1988840"/>
            <a:ext cx="2027922" cy="646331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 январь-июнь 2019 года </a:t>
            </a:r>
          </a:p>
        </p:txBody>
      </p:sp>
      <p:sp>
        <p:nvSpPr>
          <p:cNvPr id="51" name="Прямоугольник 17"/>
          <p:cNvSpPr>
            <a:spLocks noChangeArrowheads="1"/>
          </p:cNvSpPr>
          <p:nvPr/>
        </p:nvSpPr>
        <p:spPr bwMode="auto">
          <a:xfrm>
            <a:off x="3059832" y="2852936"/>
            <a:ext cx="1285885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54168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Стрелка вправо 67"/>
          <p:cNvSpPr/>
          <p:nvPr/>
        </p:nvSpPr>
        <p:spPr>
          <a:xfrm rot="5400000">
            <a:off x="1187624" y="1772816"/>
            <a:ext cx="288032" cy="28803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9" name="Стрелка вправо 68"/>
          <p:cNvSpPr/>
          <p:nvPr/>
        </p:nvSpPr>
        <p:spPr>
          <a:xfrm rot="5400000">
            <a:off x="3599890" y="2600910"/>
            <a:ext cx="216027" cy="28803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 rot="5400000">
            <a:off x="3311860" y="1736812"/>
            <a:ext cx="216023" cy="28803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 rot="5400000">
            <a:off x="1187624" y="2564904"/>
            <a:ext cx="216024" cy="216024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5148064" y="1124744"/>
            <a:ext cx="3638749" cy="646331"/>
          </a:xfrm>
          <a:prstGeom prst="rect">
            <a:avLst/>
          </a:prstGeom>
          <a:ln/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Среднее число оплат по патенту в месяц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9"/>
          <p:cNvSpPr>
            <a:spLocks noChangeArrowheads="1"/>
          </p:cNvSpPr>
          <p:nvPr/>
        </p:nvSpPr>
        <p:spPr bwMode="auto">
          <a:xfrm>
            <a:off x="5076056" y="2132856"/>
            <a:ext cx="1774557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2018 году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5"/>
          <p:cNvSpPr>
            <a:spLocks noChangeArrowheads="1"/>
          </p:cNvSpPr>
          <p:nvPr/>
        </p:nvSpPr>
        <p:spPr bwMode="auto">
          <a:xfrm>
            <a:off x="7020272" y="1988840"/>
            <a:ext cx="1857388" cy="646331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январе-июне  2019 года</a:t>
            </a:r>
          </a:p>
        </p:txBody>
      </p:sp>
      <p:sp>
        <p:nvSpPr>
          <p:cNvPr id="77" name="Стрелка вправо 76"/>
          <p:cNvSpPr/>
          <p:nvPr/>
        </p:nvSpPr>
        <p:spPr>
          <a:xfrm rot="5400000">
            <a:off x="5976156" y="2528900"/>
            <a:ext cx="216024" cy="28803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8" name="Стрелка вправо 77"/>
          <p:cNvSpPr/>
          <p:nvPr/>
        </p:nvSpPr>
        <p:spPr>
          <a:xfrm rot="5400000">
            <a:off x="8136396" y="2672916"/>
            <a:ext cx="216024" cy="28803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9" name="Прямоугольник 17"/>
          <p:cNvSpPr>
            <a:spLocks noChangeArrowheads="1"/>
          </p:cNvSpPr>
          <p:nvPr/>
        </p:nvSpPr>
        <p:spPr bwMode="auto">
          <a:xfrm>
            <a:off x="4572000" y="2780928"/>
            <a:ext cx="2592288" cy="646331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1913</a:t>
            </a:r>
          </a:p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(январь-июнь – 1582)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17"/>
          <p:cNvSpPr>
            <a:spLocks noChangeArrowheads="1"/>
          </p:cNvSpPr>
          <p:nvPr/>
        </p:nvSpPr>
        <p:spPr bwMode="auto">
          <a:xfrm>
            <a:off x="7668344" y="2924944"/>
            <a:ext cx="1219724" cy="36933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2176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Стрелка вправо 80"/>
          <p:cNvSpPr/>
          <p:nvPr/>
        </p:nvSpPr>
        <p:spPr>
          <a:xfrm rot="5400000">
            <a:off x="5940152" y="1844824"/>
            <a:ext cx="288031" cy="28803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Стрелка вправо 81"/>
          <p:cNvSpPr/>
          <p:nvPr/>
        </p:nvSpPr>
        <p:spPr>
          <a:xfrm rot="5400000">
            <a:off x="7848364" y="1736815"/>
            <a:ext cx="216024" cy="288032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Заголовок 1"/>
          <p:cNvSpPr txBox="1">
            <a:spLocks/>
          </p:cNvSpPr>
          <p:nvPr/>
        </p:nvSpPr>
        <p:spPr>
          <a:xfrm>
            <a:off x="1043608" y="188640"/>
            <a:ext cx="6408712" cy="7920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Налоговые поступления в виде фиксированных авансовых платежей</a:t>
            </a:r>
            <a:endParaRPr kumimoji="0" lang="ru-RU" b="1" i="0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54" name="Таблица 53"/>
          <p:cNvGraphicFramePr>
            <a:graphicFrameLocks noGrp="1"/>
          </p:cNvGraphicFramePr>
          <p:nvPr/>
        </p:nvGraphicFramePr>
        <p:xfrm>
          <a:off x="323526" y="3645024"/>
          <a:ext cx="8568953" cy="2647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6"/>
                <a:gridCol w="1224136"/>
                <a:gridCol w="2448271"/>
              </a:tblGrid>
              <a:tr h="513405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Январь -июнь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2019 г.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Заработная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плата, январь-май 2019 г., руб.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общей численности иностранных граждан, работающих по патенту,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работают в сфере (в % к итогу):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300" dirty="0" err="1" smtClean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0213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строительства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76886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0213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торговли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35610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0213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обрабатывающих производств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62488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0213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административной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деятельности и сопутствующих дополнительных услуг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36032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0213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err="1" smtClean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63094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39082798"/>
              </p:ext>
            </p:extLst>
          </p:nvPr>
        </p:nvGraphicFramePr>
        <p:xfrm>
          <a:off x="323528" y="1196752"/>
          <a:ext cx="8424936" cy="54254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00015"/>
                <a:gridCol w="1810576"/>
                <a:gridCol w="2018373"/>
                <a:gridCol w="2095972"/>
              </a:tblGrid>
              <a:tr h="490651">
                <a:tc rowSpan="2"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оплат по патенту в среднем за месяц, единиц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зарегистрированной безработицы на конец июня 2019 года, %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06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год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 – июнь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2019 года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по области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1913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2176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</a:t>
                      </a: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Терский район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Ловозерский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Полярные Зори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Кандалакшский район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Ковдорский район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Кировск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Мончегорск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Печенгский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Оленегорск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Апатиты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Кольский район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Мурманск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2128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61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ЗАТО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971600" y="188640"/>
            <a:ext cx="6696744" cy="7920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b="1" noProof="0" dirty="0" smtClean="0">
                <a:latin typeface="Arial" pitchFamily="34" charset="0"/>
                <a:cs typeface="Arial" pitchFamily="34" charset="0"/>
              </a:rPr>
              <a:t>Количество патентов в муниципальных образованиях  области </a:t>
            </a:r>
            <a:endParaRPr kumimoji="0" lang="ru-RU" b="1" i="0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643966" y="64886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6013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1"/>
          <p:cNvSpPr txBox="1">
            <a:spLocks noChangeArrowheads="1"/>
          </p:cNvSpPr>
          <p:nvPr/>
        </p:nvSpPr>
        <p:spPr bwMode="auto">
          <a:xfrm>
            <a:off x="1571625" y="3071813"/>
            <a:ext cx="6008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200" b="1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9" name="TextBox 11"/>
          <p:cNvSpPr txBox="1">
            <a:spLocks noChangeArrowheads="1"/>
          </p:cNvSpPr>
          <p:nvPr/>
        </p:nvSpPr>
        <p:spPr bwMode="auto">
          <a:xfrm>
            <a:off x="8643938" y="6500813"/>
            <a:ext cx="28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755576" y="332656"/>
            <a:ext cx="6912768" cy="5960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ru-RU" b="1" i="0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Установление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kumimoji="0" lang="ru-RU" b="1" i="0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егионального</a:t>
            </a:r>
            <a:r>
              <a:rPr kumimoji="0" lang="ru-RU" b="1" i="0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коэффициента на 2020 год</a:t>
            </a:r>
            <a:endParaRPr kumimoji="0" lang="ru-RU" b="1" i="0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08104" y="1700808"/>
            <a:ext cx="3168352" cy="1872208"/>
          </a:xfrm>
          <a:prstGeom prst="roundRect">
            <a:avLst/>
          </a:prstGeom>
          <a:solidFill>
            <a:srgbClr val="E2E2E2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282" y="1571612"/>
            <a:ext cx="4717758" cy="2865500"/>
          </a:xfrm>
          <a:prstGeom prst="roundRect">
            <a:avLst/>
          </a:prstGeom>
          <a:solidFill>
            <a:srgbClr val="E2E2E2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1115616" y="4653136"/>
            <a:ext cx="6912768" cy="1512168"/>
          </a:xfrm>
          <a:prstGeom prst="rect">
            <a:avLst/>
          </a:prstGeom>
          <a:ln w="571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Предлагаем  увеличить в 2020 году региональный коэффициент на фиксированный авансовый платёж по патенту для иностранных работников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63688" y="112474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За увеличение </a:t>
            </a:r>
            <a:endParaRPr lang="ru-RU" b="1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5652120" y="112474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Против увеличения </a:t>
            </a:r>
            <a:endParaRPr lang="ru-RU" b="1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395536" y="1700808"/>
            <a:ext cx="4536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Увеличение налоговых поступлений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Увеличение размера официальной заработной платы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Средняя заработная плата по региону превышает размер патента в 14 раз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Средний размер </a:t>
            </a:r>
            <a:r>
              <a:rPr lang="ru-RU" dirty="0" err="1" smtClean="0"/>
              <a:t>рег</a:t>
            </a:r>
            <a:r>
              <a:rPr lang="ru-RU" dirty="0" smtClean="0"/>
              <a:t>. коэффициента по регионам АЗРФ в 2019 году – 2,9,</a:t>
            </a:r>
          </a:p>
          <a:p>
            <a:pPr marL="342900" indent="-342900"/>
            <a:r>
              <a:rPr lang="ru-RU" dirty="0" smtClean="0"/>
              <a:t>      по регионам СЗФО – 2,2 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1700808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Около 93 % патентов действуют в г. Мурманске, в котором низкий уровень зарегистрированной безработицы (0,8%) и нехватка  рабочих кадров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9" name="TextBox 11"/>
          <p:cNvSpPr txBox="1">
            <a:spLocks noChangeArrowheads="1"/>
          </p:cNvSpPr>
          <p:nvPr/>
        </p:nvSpPr>
        <p:spPr bwMode="auto">
          <a:xfrm>
            <a:off x="8643938" y="6500813"/>
            <a:ext cx="28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971600" y="332656"/>
            <a:ext cx="6696744" cy="5960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ru-RU" b="1" i="0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Расчет размера</a:t>
            </a:r>
            <a:r>
              <a:rPr kumimoji="0" lang="ru-RU" b="1" i="0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kumimoji="0" lang="ru-RU" b="1" i="0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егионального</a:t>
            </a:r>
            <a:r>
              <a:rPr kumimoji="0" lang="ru-RU" b="1" i="0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коэффициента 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kumimoji="0" lang="ru-RU" b="1" i="0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на 2020 год</a:t>
            </a:r>
            <a:endParaRPr kumimoji="0" lang="ru-RU" b="1" i="0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7544" y="2348880"/>
            <a:ext cx="3816424" cy="1152128"/>
          </a:xfrm>
          <a:prstGeom prst="roundRect">
            <a:avLst/>
          </a:prstGeom>
          <a:solidFill>
            <a:srgbClr val="E2E2E2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>
              <a:defRPr/>
            </a:pP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251520" y="5013176"/>
            <a:ext cx="7848872" cy="1584176"/>
          </a:xfrm>
          <a:prstGeom prst="rect">
            <a:avLst/>
          </a:prstGeom>
          <a:ln w="571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Предлагаем  на 2020 год ввести региональный коэффициент на фиксированный авансовый платёж по патенту для иностранных работников в размере, соответствующем  расчетному значению по основным видам деятельности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(торговля и административная деятельность и сопутствующие дополнительные услуги), 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2,2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3528" y="1052736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По уровню заработной платы</a:t>
            </a:r>
            <a:r>
              <a:rPr lang="ru-RU" dirty="0" smtClean="0"/>
              <a:t> в организациях, в которых заняты иностранные граждане, работающие по патенту</a:t>
            </a:r>
            <a:r>
              <a:rPr lang="ru-RU" b="1" u="sng" dirty="0" smtClean="0"/>
              <a:t>  </a:t>
            </a:r>
            <a:endParaRPr lang="ru-RU" b="1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467544" y="2348880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Заработная плата в среднем по основным видам деятельности (без учета высокооплачиваемых)               в январе-мае т.г. – 35,8 тыс. рублей</a:t>
            </a:r>
            <a:endParaRPr lang="ru-RU" sz="1600" dirty="0"/>
          </a:p>
        </p:txBody>
      </p:sp>
      <p:sp>
        <p:nvSpPr>
          <p:cNvPr id="19" name="Прямоугольник 17"/>
          <p:cNvSpPr>
            <a:spLocks noChangeArrowheads="1"/>
          </p:cNvSpPr>
          <p:nvPr/>
        </p:nvSpPr>
        <p:spPr bwMode="auto">
          <a:xfrm>
            <a:off x="971600" y="3933056"/>
            <a:ext cx="2592288" cy="646331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Региональный коэффициент – 2,2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2087724" y="3537013"/>
            <a:ext cx="432049" cy="36004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4048" y="1556792"/>
            <a:ext cx="3816424" cy="3096344"/>
          </a:xfrm>
          <a:prstGeom prst="roundRect">
            <a:avLst/>
          </a:prstGeom>
          <a:solidFill>
            <a:srgbClr val="E2E2E2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Региональные особенности:</a:t>
            </a:r>
          </a:p>
          <a:p>
            <a:pPr>
              <a:buFontTx/>
              <a:buChar char="-"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большинство патентов выданы в г. Мурманске,</a:t>
            </a:r>
          </a:p>
          <a:p>
            <a:pPr>
              <a:buFontTx/>
              <a:buChar char="-"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иностранные работники занимают низкооплачиваемые рабочие места,  </a:t>
            </a:r>
          </a:p>
          <a:p>
            <a:pPr>
              <a:buFontTx/>
              <a:buChar char="-"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в текущем году отмечается миграционный прирост числа граждан из стран-участников СНГ</a:t>
            </a:r>
          </a:p>
          <a:p>
            <a:pPr>
              <a:buFontTx/>
              <a:buChar char="-"/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 rot="5400000">
            <a:off x="2123727" y="4437113"/>
            <a:ext cx="432049" cy="72008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5435600" y="3068638"/>
            <a:ext cx="5048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200" b="1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8429625" y="6500813"/>
            <a:ext cx="714375" cy="357187"/>
          </a:xfrm>
          <a:prstGeom prst="ellipse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07" name="TextBox 21"/>
          <p:cNvSpPr txBox="1">
            <a:spLocks noChangeArrowheads="1"/>
          </p:cNvSpPr>
          <p:nvPr/>
        </p:nvSpPr>
        <p:spPr bwMode="auto">
          <a:xfrm>
            <a:off x="8643938" y="6500813"/>
            <a:ext cx="28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55576" y="1124744"/>
            <a:ext cx="7215238" cy="646331"/>
          </a:xfrm>
          <a:prstGeom prst="rect">
            <a:avLst/>
          </a:prstGeom>
          <a:ln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Стоимость патента при увеличении регионального коэффициента (2,2) по оценке составит 4 752 рубля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Заголовок 1"/>
          <p:cNvSpPr txBox="1">
            <a:spLocks/>
          </p:cNvSpPr>
          <p:nvPr/>
        </p:nvSpPr>
        <p:spPr>
          <a:xfrm>
            <a:off x="642910" y="188640"/>
            <a:ext cx="6809410" cy="7920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Прогноз объемов налоговых поступлений от авансовых платежей при увеличении регионального коэффициента</a:t>
            </a:r>
            <a:endParaRPr kumimoji="0" lang="ru-RU" b="1" i="0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54" name="Таблица 53"/>
          <p:cNvGraphicFramePr>
            <a:graphicFrameLocks noGrp="1"/>
          </p:cNvGraphicFramePr>
          <p:nvPr/>
        </p:nvGraphicFramePr>
        <p:xfrm>
          <a:off x="323528" y="1844824"/>
          <a:ext cx="8496944" cy="3537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1440160"/>
                <a:gridCol w="1512168"/>
                <a:gridCol w="1151992"/>
                <a:gridCol w="1008248"/>
              </a:tblGrid>
              <a:tr h="35719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2018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2019 год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год (оценка)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0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Региональный коэффициент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1,8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2,0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2,2</a:t>
                      </a:r>
                      <a:endParaRPr lang="ru-RU" dirty="0"/>
                    </a:p>
                  </a:txBody>
                  <a:tcPr/>
                </a:tc>
              </a:tr>
              <a:tr h="420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Коэффициент-дефлятор МЭР РФ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1,686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1,729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1,80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1,80</a:t>
                      </a:r>
                      <a:endParaRPr lang="ru-RU" dirty="0"/>
                    </a:p>
                  </a:txBody>
                  <a:tcPr/>
                </a:tc>
              </a:tr>
              <a:tr h="420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Стоимость патента, рублей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3642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4150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4320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4752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Среднее число оплат по патенту в месяц, ед.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1913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(январь-июнь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- 1582)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2500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(январь-июнь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-2176)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2500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2500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Объем налоговых поступлений в виде авансовых платежей,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тыс. рублей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83595,5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124488 (оценка)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129600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142560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021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   в % к предыдущему году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140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149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104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115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539552" y="5589240"/>
            <a:ext cx="785818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 введении регионального коэффициента на 2020 год в размере 2,2 в бюджет области поступит НДФЛ в виде фиксированных авансовых платежей иностранных работников на 15 % больше, чем в 2019 году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3094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3439</TotalTime>
  <Words>875</Words>
  <Application>Microsoft Office PowerPoint</Application>
  <PresentationFormat>Экран (4:3)</PresentationFormat>
  <Paragraphs>240</Paragraphs>
  <Slides>9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Брызгалова А.Е.</dc:creator>
  <cp:lastModifiedBy>ovrybal</cp:lastModifiedBy>
  <cp:revision>376</cp:revision>
  <dcterms:modified xsi:type="dcterms:W3CDTF">2019-09-19T07:31:19Z</dcterms:modified>
</cp:coreProperties>
</file>