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theme/themeOverride3.xml" ContentType="application/vnd.openxmlformats-officedocument.themeOverr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76" r:id="rId4"/>
    <p:sldId id="262" r:id="rId5"/>
    <p:sldId id="269" r:id="rId6"/>
    <p:sldId id="263" r:id="rId7"/>
    <p:sldId id="265" r:id="rId8"/>
    <p:sldId id="281" r:id="rId9"/>
    <p:sldId id="282" r:id="rId10"/>
    <p:sldId id="260" r:id="rId11"/>
  </p:sldIdLst>
  <p:sldSz cx="9144000" cy="5143500" type="screen16x9"/>
  <p:notesSz cx="6858000" cy="9144000"/>
  <p:defaultTextStyle>
    <a:defPPr>
      <a:defRPr lang="fi-FI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2288C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949FA95-657E-4586-A8E5-BACFFCB52E7F}" v="55" dt="2019-05-23T08:49:45.04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0290" autoAdjust="0"/>
  </p:normalViewPr>
  <p:slideViewPr>
    <p:cSldViewPr snapToGrid="0" snapToObjects="1">
      <p:cViewPr varScale="1">
        <p:scale>
          <a:sx n="100" d="100"/>
          <a:sy n="100" d="100"/>
        </p:scale>
        <p:origin x="-492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imo Jokinen" userId="569349ff-08cf-4817-a4ec-65082fd4def0" providerId="ADAL" clId="{C949FA95-657E-4586-A8E5-BACFFCB52E7F}"/>
    <pc:docChg chg="modSld">
      <pc:chgData name="Timo Jokinen" userId="569349ff-08cf-4817-a4ec-65082fd4def0" providerId="ADAL" clId="{C949FA95-657E-4586-A8E5-BACFFCB52E7F}" dt="2019-05-23T08:49:45.049" v="0" actId="20577"/>
      <pc:docMkLst>
        <pc:docMk/>
      </pc:docMkLst>
      <pc:sldChg chg="modSp">
        <pc:chgData name="Timo Jokinen" userId="569349ff-08cf-4817-a4ec-65082fd4def0" providerId="ADAL" clId="{C949FA95-657E-4586-A8E5-BACFFCB52E7F}" dt="2019-05-23T08:49:45.049" v="0" actId="20577"/>
        <pc:sldMkLst>
          <pc:docMk/>
          <pc:sldMk cId="1801887049" sldId="263"/>
        </pc:sldMkLst>
        <pc:spChg chg="mod">
          <ac:chgData name="Timo Jokinen" userId="569349ff-08cf-4817-a4ec-65082fd4def0" providerId="ADAL" clId="{C949FA95-657E-4586-A8E5-BACFFCB52E7F}" dt="2019-05-23T08:49:45.049" v="0" actId="20577"/>
          <ac:spMkLst>
            <pc:docMk/>
            <pc:sldMk cId="1801887049" sldId="263"/>
            <ac:spMk id="3" creationId="{00000000-0000-0000-0000-000000000000}"/>
          </ac:spMkLst>
        </pc:spChg>
      </pc:sldChg>
    </pc:docChg>
  </pc:docChgLst>
  <pc:docChgLst>
    <pc:chgData name="Timo Jokinen" userId="569349ff-08cf-4817-a4ec-65082fd4def0" providerId="ADAL" clId="{DDE2E2C4-51D8-4B35-A1A5-81226EDEAF83}"/>
    <pc:docChg chg="delSld modSld">
      <pc:chgData name="Timo Jokinen" userId="569349ff-08cf-4817-a4ec-65082fd4def0" providerId="ADAL" clId="{DDE2E2C4-51D8-4B35-A1A5-81226EDEAF83}" dt="2019-05-22T16:50:34.375" v="53" actId="20577"/>
      <pc:docMkLst>
        <pc:docMk/>
      </pc:docMkLst>
      <pc:sldChg chg="del">
        <pc:chgData name="Timo Jokinen" userId="569349ff-08cf-4817-a4ec-65082fd4def0" providerId="ADAL" clId="{DDE2E2C4-51D8-4B35-A1A5-81226EDEAF83}" dt="2019-05-22T16:38:21.961" v="5" actId="2696"/>
        <pc:sldMkLst>
          <pc:docMk/>
          <pc:sldMk cId="2714443721" sldId="264"/>
        </pc:sldMkLst>
      </pc:sldChg>
      <pc:sldChg chg="del">
        <pc:chgData name="Timo Jokinen" userId="569349ff-08cf-4817-a4ec-65082fd4def0" providerId="ADAL" clId="{DDE2E2C4-51D8-4B35-A1A5-81226EDEAF83}" dt="2019-05-22T16:38:18.969" v="3" actId="2696"/>
        <pc:sldMkLst>
          <pc:docMk/>
          <pc:sldMk cId="455183046" sldId="266"/>
        </pc:sldMkLst>
      </pc:sldChg>
      <pc:sldChg chg="del">
        <pc:chgData name="Timo Jokinen" userId="569349ff-08cf-4817-a4ec-65082fd4def0" providerId="ADAL" clId="{DDE2E2C4-51D8-4B35-A1A5-81226EDEAF83}" dt="2019-05-22T16:38:15.904" v="1" actId="2696"/>
        <pc:sldMkLst>
          <pc:docMk/>
          <pc:sldMk cId="240019969" sldId="267"/>
        </pc:sldMkLst>
      </pc:sldChg>
      <pc:sldChg chg="del">
        <pc:chgData name="Timo Jokinen" userId="569349ff-08cf-4817-a4ec-65082fd4def0" providerId="ADAL" clId="{DDE2E2C4-51D8-4B35-A1A5-81226EDEAF83}" dt="2019-05-22T16:38:17.310" v="2" actId="2696"/>
        <pc:sldMkLst>
          <pc:docMk/>
          <pc:sldMk cId="3913287749" sldId="268"/>
        </pc:sldMkLst>
      </pc:sldChg>
      <pc:sldChg chg="del">
        <pc:chgData name="Timo Jokinen" userId="569349ff-08cf-4817-a4ec-65082fd4def0" providerId="ADAL" clId="{DDE2E2C4-51D8-4B35-A1A5-81226EDEAF83}" dt="2019-05-22T16:38:32.726" v="9" actId="2696"/>
        <pc:sldMkLst>
          <pc:docMk/>
          <pc:sldMk cId="2104690900" sldId="270"/>
        </pc:sldMkLst>
      </pc:sldChg>
      <pc:sldChg chg="del">
        <pc:chgData name="Timo Jokinen" userId="569349ff-08cf-4817-a4ec-65082fd4def0" providerId="ADAL" clId="{DDE2E2C4-51D8-4B35-A1A5-81226EDEAF83}" dt="2019-05-22T16:38:20.292" v="4" actId="2696"/>
        <pc:sldMkLst>
          <pc:docMk/>
          <pc:sldMk cId="3164370783" sldId="271"/>
        </pc:sldMkLst>
      </pc:sldChg>
      <pc:sldChg chg="del">
        <pc:chgData name="Timo Jokinen" userId="569349ff-08cf-4817-a4ec-65082fd4def0" providerId="ADAL" clId="{DDE2E2C4-51D8-4B35-A1A5-81226EDEAF83}" dt="2019-05-22T16:38:24.364" v="6" actId="2696"/>
        <pc:sldMkLst>
          <pc:docMk/>
          <pc:sldMk cId="891856770" sldId="274"/>
        </pc:sldMkLst>
      </pc:sldChg>
      <pc:sldChg chg="del">
        <pc:chgData name="Timo Jokinen" userId="569349ff-08cf-4817-a4ec-65082fd4def0" providerId="ADAL" clId="{DDE2E2C4-51D8-4B35-A1A5-81226EDEAF83}" dt="2019-05-22T16:38:13.830" v="0" actId="2696"/>
        <pc:sldMkLst>
          <pc:docMk/>
          <pc:sldMk cId="3710499961" sldId="277"/>
        </pc:sldMkLst>
      </pc:sldChg>
      <pc:sldChg chg="del">
        <pc:chgData name="Timo Jokinen" userId="569349ff-08cf-4817-a4ec-65082fd4def0" providerId="ADAL" clId="{DDE2E2C4-51D8-4B35-A1A5-81226EDEAF83}" dt="2019-05-22T16:38:29.707" v="7" actId="2696"/>
        <pc:sldMkLst>
          <pc:docMk/>
          <pc:sldMk cId="1076020288" sldId="278"/>
        </pc:sldMkLst>
      </pc:sldChg>
      <pc:sldChg chg="del">
        <pc:chgData name="Timo Jokinen" userId="569349ff-08cf-4817-a4ec-65082fd4def0" providerId="ADAL" clId="{DDE2E2C4-51D8-4B35-A1A5-81226EDEAF83}" dt="2019-05-22T16:38:31.347" v="8" actId="2696"/>
        <pc:sldMkLst>
          <pc:docMk/>
          <pc:sldMk cId="2674733068" sldId="279"/>
        </pc:sldMkLst>
      </pc:sldChg>
      <pc:sldChg chg="addSp modSp">
        <pc:chgData name="Timo Jokinen" userId="569349ff-08cf-4817-a4ec-65082fd4def0" providerId="ADAL" clId="{DDE2E2C4-51D8-4B35-A1A5-81226EDEAF83}" dt="2019-05-22T16:50:34.375" v="53" actId="20577"/>
        <pc:sldMkLst>
          <pc:docMk/>
          <pc:sldMk cId="3096913016" sldId="282"/>
        </pc:sldMkLst>
        <pc:spChg chg="mod">
          <ac:chgData name="Timo Jokinen" userId="569349ff-08cf-4817-a4ec-65082fd4def0" providerId="ADAL" clId="{DDE2E2C4-51D8-4B35-A1A5-81226EDEAF83}" dt="2019-05-22T16:50:34.375" v="53" actId="20577"/>
          <ac:spMkLst>
            <pc:docMk/>
            <pc:sldMk cId="3096913016" sldId="282"/>
            <ac:spMk id="3" creationId="{00000000-0000-0000-0000-000000000000}"/>
          </ac:spMkLst>
        </pc:spChg>
        <pc:picChg chg="add mod modCrop">
          <ac:chgData name="Timo Jokinen" userId="569349ff-08cf-4817-a4ec-65082fd4def0" providerId="ADAL" clId="{DDE2E2C4-51D8-4B35-A1A5-81226EDEAF83}" dt="2019-05-22T16:44:08.266" v="12" actId="732"/>
          <ac:picMkLst>
            <pc:docMk/>
            <pc:sldMk cId="3096913016" sldId="282"/>
            <ac:picMk id="9" creationId="{2A86B722-CDE0-45C9-B837-D44027E0D513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lätunnisteen paikkamerkki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55D89-85BF-4DFA-B110-8504D2300A39}" type="datetimeFigureOut">
              <a:rPr lang="fi-FI" smtClean="0"/>
              <a:pPr/>
              <a:t>5.6.2019</a:t>
            </a:fld>
            <a:endParaRPr lang="fi-FI"/>
          </a:p>
        </p:txBody>
      </p:sp>
      <p:sp>
        <p:nvSpPr>
          <p:cNvPr id="4" name="Dian kuvan paikkamerkki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/>
          </a:p>
        </p:txBody>
      </p:sp>
      <p:sp>
        <p:nvSpPr>
          <p:cNvPr id="5" name="Huomautusten paikkamerkki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EB0D66-1429-4563-8ECE-7D21433E4D93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xmlns="" val="36380191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B0D66-1429-4563-8ECE-7D21433E4D93}" type="slidenum">
              <a:rPr lang="fi-FI" smtClean="0"/>
              <a:pPr/>
              <a:t>1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xmlns="" val="21797125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B0D66-1429-4563-8ECE-7D21433E4D93}" type="slidenum">
              <a:rPr lang="fi-FI" smtClean="0"/>
              <a:pPr/>
              <a:t>2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xmlns="" val="19820496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B0D66-1429-4563-8ECE-7D21433E4D93}" type="slidenum">
              <a:rPr lang="fi-FI" smtClean="0"/>
              <a:pPr/>
              <a:t>3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xmlns="" val="28957127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EB0D66-1429-4563-8ECE-7D21433E4D93}" type="slidenum">
              <a:rPr kumimoji="0" lang="fi-FI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fi-FI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49713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EB0D66-1429-4563-8ECE-7D21433E4D93}" type="slidenum">
              <a:rPr kumimoji="0" lang="fi-FI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fi-FI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682416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EB0D66-1429-4563-8ECE-7D21433E4D93}" type="slidenum">
              <a:rPr kumimoji="0" lang="fi-FI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fi-FI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41205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EB0D66-1429-4563-8ECE-7D21433E4D93}" type="slidenum">
              <a:rPr kumimoji="0" lang="fi-FI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fi-FI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14802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EB0D66-1429-4563-8ECE-7D21433E4D93}" type="slidenum">
              <a:rPr kumimoji="0" lang="fi-FI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fi-FI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934484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EB0D66-1429-4563-8ECE-7D21433E4D93}" type="slidenum">
              <a:rPr kumimoji="0" lang="fi-FI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fi-FI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141309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fi-FI"/>
              <a:t>Muokkaa perustyylejä naps.</a:t>
            </a:r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naps.</a:t>
            </a:r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46BDB-EC00-AF46-8DE8-C438122AAE4C}" type="datetimeFigureOut">
              <a:rPr lang="fi-FI" smtClean="0"/>
              <a:pPr/>
              <a:t>5.6.2019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A3D95-E552-EB44-8478-41548B0AD671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xmlns="" val="5412120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Otsikko ja pystysuora 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perustyylejä naps.</a:t>
            </a:r>
          </a:p>
        </p:txBody>
      </p:sp>
      <p:sp>
        <p:nvSpPr>
          <p:cNvPr id="3" name="Pystysuoran tekstin paikkamerkki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46BDB-EC00-AF46-8DE8-C438122AAE4C}" type="datetimeFigureOut">
              <a:rPr lang="fi-FI" smtClean="0"/>
              <a:pPr/>
              <a:t>5.6.2019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A3D95-E552-EB44-8478-41548B0AD671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xmlns="" val="31953350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Pystysuora otsikko ja 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ystysuuntainen otsikko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fi-FI"/>
              <a:t>Muokkaa perustyylejä naps.</a:t>
            </a:r>
          </a:p>
        </p:txBody>
      </p:sp>
      <p:sp>
        <p:nvSpPr>
          <p:cNvPr id="3" name="Pystysuoran tekstin paikkamerkki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46BDB-EC00-AF46-8DE8-C438122AAE4C}" type="datetimeFigureOut">
              <a:rPr lang="fi-FI" smtClean="0"/>
              <a:pPr/>
              <a:t>5.6.2019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A3D95-E552-EB44-8478-41548B0AD671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xmlns="" val="12626831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perustyylejä naps.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46BDB-EC00-AF46-8DE8-C438122AAE4C}" type="datetimeFigureOut">
              <a:rPr lang="fi-FI" smtClean="0"/>
              <a:pPr/>
              <a:t>5.6.2019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A3D95-E552-EB44-8478-41548B0AD671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xmlns="" val="17420815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Osan ylätunnis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i-FI"/>
              <a:t>Muokkaa perustyylejä naps.</a:t>
            </a:r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46BDB-EC00-AF46-8DE8-C438122AAE4C}" type="datetimeFigureOut">
              <a:rPr lang="fi-FI" smtClean="0"/>
              <a:pPr/>
              <a:t>5.6.2019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A3D95-E552-EB44-8478-41548B0AD671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xmlns="" val="37082665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perustyylejä naps.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4" name="Sisällön paikkamerkki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5" name="Päivämäärän paikkamerkki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46BDB-EC00-AF46-8DE8-C438122AAE4C}" type="datetimeFigureOut">
              <a:rPr lang="fi-FI" smtClean="0"/>
              <a:pPr/>
              <a:t>5.6.2019</a:t>
            </a:fld>
            <a:endParaRPr lang="fi-FI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A3D95-E552-EB44-8478-41548B0AD671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xmlns="" val="9621503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tai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i-FI"/>
              <a:t>Muokkaa perustyylejä naps.</a:t>
            </a:r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4" name="Sisällön paikkamerkki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5" name="Tekstin paikkamerkki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6" name="Sisällön paikkamerkki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7" name="Päivämäärän paikkamerkki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46BDB-EC00-AF46-8DE8-C438122AAE4C}" type="datetimeFigureOut">
              <a:rPr lang="fi-FI" smtClean="0"/>
              <a:pPr/>
              <a:t>5.6.2019</a:t>
            </a:fld>
            <a:endParaRPr lang="fi-FI"/>
          </a:p>
        </p:txBody>
      </p:sp>
      <p:sp>
        <p:nvSpPr>
          <p:cNvPr id="8" name="Alatunnisteen paikkamerk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Dian numeron paikkamerkki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A3D95-E552-EB44-8478-41548B0AD671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xmlns="" val="28847696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Vain otsik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perustyylejä naps.</a:t>
            </a:r>
          </a:p>
        </p:txBody>
      </p:sp>
      <p:sp>
        <p:nvSpPr>
          <p:cNvPr id="3" name="Päivämäärän paikkamerkki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46BDB-EC00-AF46-8DE8-C438122AAE4C}" type="datetimeFigureOut">
              <a:rPr lang="fi-FI" smtClean="0"/>
              <a:pPr/>
              <a:t>5.6.2019</a:t>
            </a:fld>
            <a:endParaRPr lang="fi-FI"/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A3D95-E552-EB44-8478-41548B0AD671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xmlns="" val="2201271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yhj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äivämäärän paikkamerkki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46BDB-EC00-AF46-8DE8-C438122AAE4C}" type="datetimeFigureOut">
              <a:rPr lang="fi-FI" smtClean="0"/>
              <a:pPr/>
              <a:t>5.6.2019</a:t>
            </a:fld>
            <a:endParaRPr lang="fi-FI"/>
          </a:p>
        </p:txBody>
      </p:sp>
      <p:sp>
        <p:nvSpPr>
          <p:cNvPr id="3" name="Alatunnisteen paikkamerk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A3D95-E552-EB44-8478-41548B0AD671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xmlns="" val="9467201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i-FI"/>
              <a:t>Muokkaa perustyylejä naps.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4" name="Tekstin paikkamerkki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5" name="Päivämäärän paikkamerkki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46BDB-EC00-AF46-8DE8-C438122AAE4C}" type="datetimeFigureOut">
              <a:rPr lang="fi-FI" smtClean="0"/>
              <a:pPr/>
              <a:t>5.6.2019</a:t>
            </a:fld>
            <a:endParaRPr lang="fi-FI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A3D95-E552-EB44-8478-41548B0AD671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xmlns="" val="12643529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tsikollinen ku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i-FI"/>
              <a:t>Muokkaa perustyylejä naps.</a:t>
            </a:r>
          </a:p>
        </p:txBody>
      </p:sp>
      <p:sp>
        <p:nvSpPr>
          <p:cNvPr id="3" name="Kuvan paikkamerkki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i-FI"/>
          </a:p>
        </p:txBody>
      </p:sp>
      <p:sp>
        <p:nvSpPr>
          <p:cNvPr id="4" name="Tekstin paikkamerkki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5" name="Päivämäärän paikkamerkki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46BDB-EC00-AF46-8DE8-C438122AAE4C}" type="datetimeFigureOut">
              <a:rPr lang="fi-FI" smtClean="0"/>
              <a:pPr/>
              <a:t>5.6.2019</a:t>
            </a:fld>
            <a:endParaRPr lang="fi-FI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A3D95-E552-EB44-8478-41548B0AD671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xmlns="" val="32460884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on paikkamerkki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i-FI" dirty="0"/>
              <a:t>Muokkaa perustyylejä naps.</a:t>
            </a:r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dirty="0"/>
              <a:t>Muokkaa tekstin perustyylejä napsauttamalla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Frutiger 55 Roman"/>
              </a:defRPr>
            </a:lvl1pPr>
          </a:lstStyle>
          <a:p>
            <a:fld id="{82846BDB-EC00-AF46-8DE8-C438122AAE4C}" type="datetimeFigureOut">
              <a:rPr lang="fi-FI" smtClean="0"/>
              <a:pPr/>
              <a:t>5.6.2019</a:t>
            </a:fld>
            <a:endParaRPr lang="fi-FI" dirty="0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Frutiger 55 Roman"/>
              </a:defRPr>
            </a:lvl1pPr>
          </a:lstStyle>
          <a:p>
            <a:endParaRPr lang="fi-FI" dirty="0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Frutiger 55 Roman"/>
              </a:defRPr>
            </a:lvl1pPr>
          </a:lstStyle>
          <a:p>
            <a:fld id="{CE5A3D95-E552-EB44-8478-41548B0AD671}" type="slidenum">
              <a:rPr lang="fi-FI" smtClean="0"/>
              <a:pPr/>
              <a:t>‹#›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xmlns="" val="23735323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Frutiger 55 Roman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Frutiger 55 Roman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Frutiger 55 Roman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Frutiger 55 Roman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Frutiger 55 Roman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Frutiger 55 Roman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4.e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8.jpe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821271" y="237033"/>
            <a:ext cx="7772400" cy="1039033"/>
          </a:xfrm>
        </p:spPr>
        <p:txBody>
          <a:bodyPr>
            <a:normAutofit/>
          </a:bodyPr>
          <a:lstStyle/>
          <a:p>
            <a:r>
              <a:rPr lang="fi-FI" sz="3600">
                <a:solidFill>
                  <a:srgbClr val="1F497D"/>
                </a:solidFill>
              </a:rPr>
              <a:t>Inergia</a:t>
            </a:r>
            <a:endParaRPr lang="fi-FI" sz="3600" dirty="0">
              <a:solidFill>
                <a:srgbClr val="1F497D"/>
              </a:solidFill>
            </a:endParaRPr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1457538" y="3646808"/>
            <a:ext cx="6400800" cy="1314450"/>
          </a:xfrm>
        </p:spPr>
        <p:txBody>
          <a:bodyPr>
            <a:normAutofit lnSpcReduction="10000"/>
          </a:bodyPr>
          <a:lstStyle/>
          <a:p>
            <a:endParaRPr lang="fi-FI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 DAYS OF RUSSIA-FINLAND</a:t>
            </a:r>
            <a:b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BORDER COOPERATION</a:t>
            </a:r>
          </a:p>
          <a:p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Kola 23.-24.5.2019</a:t>
            </a:r>
            <a:endParaRPr lang="fi-FI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Kuva 5" descr="etusivu_banneri-8M0A020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00494" y="1339552"/>
            <a:ext cx="6627752" cy="2243770"/>
          </a:xfrm>
          <a:prstGeom prst="rect">
            <a:avLst/>
          </a:prstGeom>
        </p:spPr>
      </p:pic>
      <p:pic>
        <p:nvPicPr>
          <p:cNvPr id="5" name="Kuva 4"/>
          <p:cNvPicPr>
            <a:picLocks noChangeAspect="1"/>
          </p:cNvPicPr>
          <p:nvPr/>
        </p:nvPicPr>
        <p:blipFill rotWithShape="1">
          <a:blip r:embed="rId5"/>
          <a:srcRect t="51234" b="1435"/>
          <a:stretch/>
        </p:blipFill>
        <p:spPr>
          <a:xfrm>
            <a:off x="713410" y="1339552"/>
            <a:ext cx="7717179" cy="2434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81751368"/>
      </p:ext>
    </p:extLst>
  </p:cSld>
  <p:clrMapOvr>
    <a:masterClrMapping/>
  </p:clrMapOvr>
  <p:transition>
    <p:fade thruBlk="1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i-FI" dirty="0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69141489"/>
      </p:ext>
    </p:extLst>
  </p:cSld>
  <p:clrMapOvr>
    <a:masterClrMapping/>
  </p:clrMapOvr>
  <p:transition>
    <p:fade thruBlk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3575050" y="936172"/>
            <a:ext cx="5111750" cy="3658452"/>
          </a:xfrm>
        </p:spPr>
        <p:txBody>
          <a:bodyPr>
            <a:normAutofit/>
          </a:bodyPr>
          <a:lstStyle/>
          <a:p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Parent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company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, Inergia Ltd, is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fully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owned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by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municipality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 of Inari</a:t>
            </a:r>
          </a:p>
          <a:p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Daughter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companies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are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partly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owned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by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municipality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 of Utsjoki and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Electricity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Cooperative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 of Utsjoki</a:t>
            </a:r>
          </a:p>
          <a:p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Inergia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has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 32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employees</a:t>
            </a:r>
            <a:endParaRPr lang="fi-FI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Inergia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owns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 16 %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share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 of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network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construction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electrical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installation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company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Ellappi</a:t>
            </a:r>
            <a:endParaRPr lang="fi-FI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kstin paikkamerkki 3"/>
          <p:cNvSpPr>
            <a:spLocks noGrp="1"/>
          </p:cNvSpPr>
          <p:nvPr>
            <p:ph type="body" sz="half" idx="2"/>
          </p:nvPr>
        </p:nvSpPr>
        <p:spPr>
          <a:xfrm>
            <a:off x="457201" y="936172"/>
            <a:ext cx="3008313" cy="3938649"/>
          </a:xfrm>
          <a:solidFill>
            <a:srgbClr val="2288C9">
              <a:alpha val="50000"/>
            </a:srgbClr>
          </a:solidFill>
          <a:effectLst/>
        </p:spPr>
        <p:txBody>
          <a:bodyPr>
            <a:noAutofit/>
          </a:bodyPr>
          <a:lstStyle/>
          <a:p>
            <a:pPr algn="ctr"/>
            <a:r>
              <a:rPr lang="fi-FI" sz="1450" b="1" dirty="0">
                <a:latin typeface="Arial" panose="020B0604020202020204" pitchFamily="34" charset="0"/>
                <a:cs typeface="Arial" panose="020B0604020202020204" pitchFamily="34" charset="0"/>
              </a:rPr>
              <a:t>Inergia </a:t>
            </a:r>
            <a:r>
              <a:rPr lang="fi-FI" sz="1450" dirty="0">
                <a:latin typeface="Arial" panose="020B0604020202020204" pitchFamily="34" charset="0"/>
                <a:cs typeface="Arial" panose="020B0604020202020204" pitchFamily="34" charset="0"/>
              </a:rPr>
              <a:t>is an </a:t>
            </a:r>
            <a:r>
              <a:rPr lang="fi-FI" sz="1450" dirty="0" err="1">
                <a:latin typeface="Arial" panose="020B0604020202020204" pitchFamily="34" charset="0"/>
                <a:cs typeface="Arial" panose="020B0604020202020204" pitchFamily="34" charset="0"/>
              </a:rPr>
              <a:t>energy</a:t>
            </a:r>
            <a:r>
              <a:rPr lang="fi-FI" sz="14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i-FI" sz="1450" dirty="0" err="1">
                <a:latin typeface="Arial" panose="020B0604020202020204" pitchFamily="34" charset="0"/>
                <a:cs typeface="Arial" panose="020B0604020202020204" pitchFamily="34" charset="0"/>
              </a:rPr>
              <a:t>company</a:t>
            </a:r>
            <a:r>
              <a:rPr lang="fi-FI" sz="14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i-FI" sz="1450" dirty="0" err="1">
                <a:latin typeface="Arial" panose="020B0604020202020204" pitchFamily="34" charset="0"/>
                <a:cs typeface="Arial" panose="020B0604020202020204" pitchFamily="34" charset="0"/>
              </a:rPr>
              <a:t>responsible</a:t>
            </a:r>
            <a:r>
              <a:rPr lang="fi-FI" sz="1450" dirty="0">
                <a:latin typeface="Arial" panose="020B0604020202020204" pitchFamily="34" charset="0"/>
                <a:cs typeface="Arial" panose="020B0604020202020204" pitchFamily="34" charset="0"/>
              </a:rPr>
              <a:t> for </a:t>
            </a:r>
            <a:r>
              <a:rPr lang="fi-FI" sz="1450" dirty="0" err="1">
                <a:latin typeface="Arial" panose="020B0604020202020204" pitchFamily="34" charset="0"/>
                <a:cs typeface="Arial" panose="020B0604020202020204" pitchFamily="34" charset="0"/>
              </a:rPr>
              <a:t>electricity</a:t>
            </a:r>
            <a:r>
              <a:rPr lang="fi-FI" sz="14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i-FI" sz="1450" dirty="0" err="1">
                <a:latin typeface="Arial" panose="020B0604020202020204" pitchFamily="34" charset="0"/>
                <a:cs typeface="Arial" panose="020B0604020202020204" pitchFamily="34" charset="0"/>
              </a:rPr>
              <a:t>distribution</a:t>
            </a:r>
            <a:r>
              <a:rPr lang="fi-FI" sz="145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fi-FI" sz="1450" dirty="0" err="1">
                <a:latin typeface="Arial" panose="020B0604020202020204" pitchFamily="34" charset="0"/>
                <a:cs typeface="Arial" panose="020B0604020202020204" pitchFamily="34" charset="0"/>
              </a:rPr>
              <a:t>district</a:t>
            </a:r>
            <a:r>
              <a:rPr lang="fi-FI" sz="14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i-FI" sz="1450" dirty="0" err="1">
                <a:latin typeface="Arial" panose="020B0604020202020204" pitchFamily="34" charset="0"/>
                <a:cs typeface="Arial" panose="020B0604020202020204" pitchFamily="34" charset="0"/>
              </a:rPr>
              <a:t>heating</a:t>
            </a:r>
            <a:r>
              <a:rPr lang="fi-FI" sz="1450" dirty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fi-FI" sz="1450" dirty="0" err="1">
                <a:latin typeface="Arial" panose="020B0604020202020204" pitchFamily="34" charset="0"/>
                <a:cs typeface="Arial" panose="020B0604020202020204" pitchFamily="34" charset="0"/>
              </a:rPr>
              <a:t>fresh</a:t>
            </a:r>
            <a:r>
              <a:rPr lang="fi-FI" sz="14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i-FI" sz="1450" dirty="0" err="1">
                <a:latin typeface="Arial" panose="020B0604020202020204" pitchFamily="34" charset="0"/>
                <a:cs typeface="Arial" panose="020B0604020202020204" pitchFamily="34" charset="0"/>
              </a:rPr>
              <a:t>water</a:t>
            </a:r>
            <a:r>
              <a:rPr lang="fi-FI" sz="14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i-FI" sz="1450" dirty="0" err="1">
                <a:latin typeface="Arial" panose="020B0604020202020204" pitchFamily="34" charset="0"/>
                <a:cs typeface="Arial" panose="020B0604020202020204" pitchFamily="34" charset="0"/>
              </a:rPr>
              <a:t>supply</a:t>
            </a:r>
            <a:r>
              <a:rPr lang="fi-FI" sz="1450" dirty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fi-FI" sz="1450" dirty="0" err="1">
                <a:latin typeface="Arial" panose="020B0604020202020204" pitchFamily="34" charset="0"/>
                <a:cs typeface="Arial" panose="020B0604020202020204" pitchFamily="34" charset="0"/>
              </a:rPr>
              <a:t>wastewater</a:t>
            </a:r>
            <a:r>
              <a:rPr lang="fi-FI" sz="14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i-FI" sz="1450" dirty="0" err="1">
                <a:latin typeface="Arial" panose="020B0604020202020204" pitchFamily="34" charset="0"/>
                <a:cs typeface="Arial" panose="020B0604020202020204" pitchFamily="34" charset="0"/>
              </a:rPr>
              <a:t>treatment</a:t>
            </a:r>
            <a:r>
              <a:rPr lang="fi-FI" sz="1450" dirty="0"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fi-FI" sz="1450" dirty="0" err="1"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fi-FI" sz="14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i-FI" sz="1450" dirty="0" err="1">
                <a:latin typeface="Arial" panose="020B0604020202020204" pitchFamily="34" charset="0"/>
                <a:cs typeface="Arial" panose="020B0604020202020204" pitchFamily="34" charset="0"/>
              </a:rPr>
              <a:t>areas</a:t>
            </a:r>
            <a:r>
              <a:rPr lang="fi-FI" sz="1450" dirty="0">
                <a:latin typeface="Arial" panose="020B0604020202020204" pitchFamily="34" charset="0"/>
                <a:cs typeface="Arial" panose="020B0604020202020204" pitchFamily="34" charset="0"/>
              </a:rPr>
              <a:t> of Inari and Utsjoki </a:t>
            </a:r>
            <a:r>
              <a:rPr lang="fi-FI" sz="1450" dirty="0" err="1">
                <a:latin typeface="Arial" panose="020B0604020202020204" pitchFamily="34" charset="0"/>
                <a:cs typeface="Arial" panose="020B0604020202020204" pitchFamily="34" charset="0"/>
              </a:rPr>
              <a:t>municipalities</a:t>
            </a:r>
            <a:r>
              <a:rPr lang="fi-FI" sz="1450" dirty="0">
                <a:latin typeface="Arial" panose="020B0604020202020204" pitchFamily="34" charset="0"/>
                <a:cs typeface="Arial" panose="020B0604020202020204" pitchFamily="34" charset="0"/>
              </a:rPr>
              <a:t> and in </a:t>
            </a:r>
            <a:r>
              <a:rPr lang="fi-FI" sz="1450" dirty="0" err="1">
                <a:latin typeface="Arial" panose="020B0604020202020204" pitchFamily="34" charset="0"/>
                <a:cs typeface="Arial" panose="020B0604020202020204" pitchFamily="34" charset="0"/>
              </a:rPr>
              <a:t>Kakslauttanen</a:t>
            </a:r>
            <a:r>
              <a:rPr lang="fi-FI" sz="14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i-FI" sz="1450" dirty="0" err="1">
                <a:latin typeface="Arial" panose="020B0604020202020204" pitchFamily="34" charset="0"/>
                <a:cs typeface="Arial" panose="020B0604020202020204" pitchFamily="34" charset="0"/>
              </a:rPr>
              <a:t>village</a:t>
            </a:r>
            <a:r>
              <a:rPr lang="fi-FI" sz="145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fi-FI" sz="1450" b="1" dirty="0" err="1">
                <a:latin typeface="Arial" panose="020B0604020202020204" pitchFamily="34" charset="0"/>
                <a:cs typeface="Arial" panose="020B0604020202020204" pitchFamily="34" charset="0"/>
              </a:rPr>
              <a:t>Inergia’s</a:t>
            </a:r>
            <a:r>
              <a:rPr lang="fi-FI" sz="145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i-FI" sz="1450" b="1" dirty="0" err="1">
                <a:latin typeface="Arial" panose="020B0604020202020204" pitchFamily="34" charset="0"/>
                <a:cs typeface="Arial" panose="020B0604020202020204" pitchFamily="34" charset="0"/>
              </a:rPr>
              <a:t>year</a:t>
            </a:r>
            <a:r>
              <a:rPr lang="fi-FI" sz="1450" b="1" dirty="0">
                <a:latin typeface="Arial" panose="020B0604020202020204" pitchFamily="34" charset="0"/>
                <a:cs typeface="Arial" panose="020B0604020202020204" pitchFamily="34" charset="0"/>
              </a:rPr>
              <a:t> 2018 in </a:t>
            </a:r>
            <a:r>
              <a:rPr lang="fi-FI" sz="1450" b="1" dirty="0" err="1">
                <a:latin typeface="Arial" panose="020B0604020202020204" pitchFamily="34" charset="0"/>
                <a:cs typeface="Arial" panose="020B0604020202020204" pitchFamily="34" charset="0"/>
              </a:rPr>
              <a:t>figures</a:t>
            </a:r>
            <a:r>
              <a:rPr lang="fi-FI" sz="145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br>
              <a:rPr lang="fi-FI" sz="145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sz="1450" dirty="0" err="1">
                <a:latin typeface="Arial" panose="020B0604020202020204" pitchFamily="34" charset="0"/>
                <a:cs typeface="Arial" panose="020B0604020202020204" pitchFamily="34" charset="0"/>
              </a:rPr>
              <a:t>Revenue</a:t>
            </a:r>
            <a:r>
              <a:rPr lang="fi-FI" sz="1450" dirty="0">
                <a:latin typeface="Arial" panose="020B0604020202020204" pitchFamily="34" charset="0"/>
                <a:cs typeface="Arial" panose="020B0604020202020204" pitchFamily="34" charset="0"/>
              </a:rPr>
              <a:t>			14,8 M€</a:t>
            </a:r>
            <a:br>
              <a:rPr lang="fi-FI" sz="145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sz="1450" dirty="0" err="1">
                <a:latin typeface="Arial" panose="020B0604020202020204" pitchFamily="34" charset="0"/>
                <a:cs typeface="Arial" panose="020B0604020202020204" pitchFamily="34" charset="0"/>
              </a:rPr>
              <a:t>Profit</a:t>
            </a:r>
            <a:r>
              <a:rPr lang="fi-FI" sz="1450" dirty="0">
                <a:latin typeface="Arial" panose="020B0604020202020204" pitchFamily="34" charset="0"/>
                <a:cs typeface="Arial" panose="020B0604020202020204" pitchFamily="34" charset="0"/>
              </a:rPr>
              <a:t>				1,8 M€</a:t>
            </a:r>
            <a:br>
              <a:rPr lang="fi-FI" sz="145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sz="1450" dirty="0" err="1">
                <a:latin typeface="Arial" panose="020B0604020202020204" pitchFamily="34" charset="0"/>
                <a:cs typeface="Arial" panose="020B0604020202020204" pitchFamily="34" charset="0"/>
              </a:rPr>
              <a:t>Electricity</a:t>
            </a:r>
            <a:r>
              <a:rPr lang="fi-FI" sz="14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i-FI" sz="1450" dirty="0" err="1">
                <a:latin typeface="Arial" panose="020B0604020202020204" pitchFamily="34" charset="0"/>
                <a:cs typeface="Arial" panose="020B0604020202020204" pitchFamily="34" charset="0"/>
              </a:rPr>
              <a:t>distribution</a:t>
            </a:r>
            <a:r>
              <a:rPr lang="fi-FI" sz="1450" dirty="0">
                <a:latin typeface="Arial" panose="020B0604020202020204" pitchFamily="34" charset="0"/>
                <a:cs typeface="Arial" panose="020B0604020202020204" pitchFamily="34" charset="0"/>
              </a:rPr>
              <a:t>	159 </a:t>
            </a:r>
            <a:r>
              <a:rPr lang="fi-FI" sz="1450" dirty="0" err="1">
                <a:latin typeface="Arial" panose="020B0604020202020204" pitchFamily="34" charset="0"/>
                <a:cs typeface="Arial" panose="020B0604020202020204" pitchFamily="34" charset="0"/>
              </a:rPr>
              <a:t>GWh</a:t>
            </a:r>
            <a:r>
              <a:rPr lang="fi-FI" sz="145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i-FI" sz="145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sz="1450" dirty="0" err="1">
                <a:latin typeface="Arial" panose="020B0604020202020204" pitchFamily="34" charset="0"/>
                <a:cs typeface="Arial" panose="020B0604020202020204" pitchFamily="34" charset="0"/>
              </a:rPr>
              <a:t>District</a:t>
            </a:r>
            <a:r>
              <a:rPr lang="fi-FI" sz="14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i-FI" sz="1450" dirty="0" err="1">
                <a:latin typeface="Arial" panose="020B0604020202020204" pitchFamily="34" charset="0"/>
                <a:cs typeface="Arial" panose="020B0604020202020204" pitchFamily="34" charset="0"/>
              </a:rPr>
              <a:t>heating</a:t>
            </a:r>
            <a:r>
              <a:rPr lang="fi-FI" sz="14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i-FI" sz="1450" dirty="0" err="1">
                <a:latin typeface="Arial" panose="020B0604020202020204" pitchFamily="34" charset="0"/>
                <a:cs typeface="Arial" panose="020B0604020202020204" pitchFamily="34" charset="0"/>
              </a:rPr>
              <a:t>sales</a:t>
            </a:r>
            <a:r>
              <a:rPr lang="fi-FI" sz="1450" dirty="0">
                <a:latin typeface="Arial" panose="020B0604020202020204" pitchFamily="34" charset="0"/>
                <a:cs typeface="Arial" panose="020B0604020202020204" pitchFamily="34" charset="0"/>
              </a:rPr>
              <a:t>	40 </a:t>
            </a:r>
            <a:r>
              <a:rPr lang="fi-FI" sz="1450" dirty="0" err="1">
                <a:latin typeface="Arial" panose="020B0604020202020204" pitchFamily="34" charset="0"/>
                <a:cs typeface="Arial" panose="020B0604020202020204" pitchFamily="34" charset="0"/>
              </a:rPr>
              <a:t>GWh</a:t>
            </a:r>
            <a:r>
              <a:rPr lang="fi-FI" sz="145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i-FI" sz="145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sz="1450" dirty="0" err="1">
                <a:latin typeface="Arial" panose="020B0604020202020204" pitchFamily="34" charset="0"/>
                <a:cs typeface="Arial" panose="020B0604020202020204" pitchFamily="34" charset="0"/>
              </a:rPr>
              <a:t>Fresh</a:t>
            </a:r>
            <a:r>
              <a:rPr lang="fi-FI" sz="14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i-FI" sz="1450" dirty="0" err="1">
                <a:latin typeface="Arial" panose="020B0604020202020204" pitchFamily="34" charset="0"/>
                <a:cs typeface="Arial" panose="020B0604020202020204" pitchFamily="34" charset="0"/>
              </a:rPr>
              <a:t>water</a:t>
            </a:r>
            <a:r>
              <a:rPr lang="fi-FI" sz="14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i-FI" sz="1450" dirty="0" err="1">
                <a:latin typeface="Arial" panose="020B0604020202020204" pitchFamily="34" charset="0"/>
                <a:cs typeface="Arial" panose="020B0604020202020204" pitchFamily="34" charset="0"/>
              </a:rPr>
              <a:t>supply</a:t>
            </a:r>
            <a:r>
              <a:rPr lang="fi-FI" sz="1450" dirty="0">
                <a:latin typeface="Arial" panose="020B0604020202020204" pitchFamily="34" charset="0"/>
                <a:cs typeface="Arial" panose="020B0604020202020204" pitchFamily="34" charset="0"/>
              </a:rPr>
              <a:t>	430 000 m</a:t>
            </a:r>
            <a:r>
              <a:rPr lang="fi-FI" sz="1450" baseline="30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fi-FI" sz="145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i-FI" sz="145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sz="1450" dirty="0" err="1">
                <a:latin typeface="Arial" panose="020B0604020202020204" pitchFamily="34" charset="0"/>
                <a:cs typeface="Arial" panose="020B0604020202020204" pitchFamily="34" charset="0"/>
              </a:rPr>
              <a:t>Number</a:t>
            </a:r>
            <a:r>
              <a:rPr lang="fi-FI" sz="1450" dirty="0">
                <a:latin typeface="Arial" panose="020B0604020202020204" pitchFamily="34" charset="0"/>
                <a:cs typeface="Arial" panose="020B0604020202020204" pitchFamily="34" charset="0"/>
              </a:rPr>
              <a:t> of </a:t>
            </a:r>
            <a:r>
              <a:rPr lang="fi-FI" sz="1450" dirty="0" err="1">
                <a:latin typeface="Arial" panose="020B0604020202020204" pitchFamily="34" charset="0"/>
                <a:cs typeface="Arial" panose="020B0604020202020204" pitchFamily="34" charset="0"/>
              </a:rPr>
              <a:t>customers</a:t>
            </a:r>
            <a:r>
              <a:rPr lang="fi-FI" sz="145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i-FI" sz="145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sz="1450" dirty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fi-FI" sz="1450" dirty="0" err="1">
                <a:latin typeface="Arial" panose="020B0604020202020204" pitchFamily="34" charset="0"/>
                <a:cs typeface="Arial" panose="020B0604020202020204" pitchFamily="34" charset="0"/>
              </a:rPr>
              <a:t>electricity</a:t>
            </a:r>
            <a:r>
              <a:rPr lang="fi-FI" sz="1450" dirty="0">
                <a:latin typeface="Arial" panose="020B0604020202020204" pitchFamily="34" charset="0"/>
                <a:cs typeface="Arial" panose="020B0604020202020204" pitchFamily="34" charset="0"/>
              </a:rPr>
              <a:t>		 	8 000</a:t>
            </a:r>
            <a:br>
              <a:rPr lang="fi-FI" sz="145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sz="1450" dirty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fi-FI" sz="1450" dirty="0" err="1">
                <a:latin typeface="Arial" panose="020B0604020202020204" pitchFamily="34" charset="0"/>
                <a:cs typeface="Arial" panose="020B0604020202020204" pitchFamily="34" charset="0"/>
              </a:rPr>
              <a:t>district</a:t>
            </a:r>
            <a:r>
              <a:rPr lang="fi-FI" sz="14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i-FI" sz="1450" dirty="0" err="1">
                <a:latin typeface="Arial" panose="020B0604020202020204" pitchFamily="34" charset="0"/>
                <a:cs typeface="Arial" panose="020B0604020202020204" pitchFamily="34" charset="0"/>
              </a:rPr>
              <a:t>heating</a:t>
            </a:r>
            <a:r>
              <a:rPr lang="fi-FI" sz="1450" dirty="0">
                <a:latin typeface="Arial" panose="020B0604020202020204" pitchFamily="34" charset="0"/>
                <a:cs typeface="Arial" panose="020B0604020202020204" pitchFamily="34" charset="0"/>
              </a:rPr>
              <a:t>		140</a:t>
            </a:r>
            <a:br>
              <a:rPr lang="fi-FI" sz="145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sz="1450" dirty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fi-FI" sz="1450" dirty="0" err="1">
                <a:latin typeface="Arial" panose="020B0604020202020204" pitchFamily="34" charset="0"/>
                <a:cs typeface="Arial" panose="020B0604020202020204" pitchFamily="34" charset="0"/>
              </a:rPr>
              <a:t>water</a:t>
            </a:r>
            <a:r>
              <a:rPr lang="fi-FI" sz="1450" dirty="0">
                <a:latin typeface="Arial" panose="020B0604020202020204" pitchFamily="34" charset="0"/>
                <a:cs typeface="Arial" panose="020B0604020202020204" pitchFamily="34" charset="0"/>
              </a:rPr>
              <a:t>			2 500</a:t>
            </a:r>
          </a:p>
        </p:txBody>
      </p:sp>
      <p:sp>
        <p:nvSpPr>
          <p:cNvPr id="5" name="Otsikko 1"/>
          <p:cNvSpPr txBox="1">
            <a:spLocks/>
          </p:cNvSpPr>
          <p:nvPr/>
        </p:nvSpPr>
        <p:spPr>
          <a:xfrm>
            <a:off x="457201" y="101599"/>
            <a:ext cx="8229600" cy="66561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Frutiger 55 Roman"/>
                <a:ea typeface="+mj-ea"/>
                <a:cs typeface="+mj-cs"/>
              </a:defRPr>
            </a:lvl1pPr>
          </a:lstStyle>
          <a:p>
            <a:pPr algn="ctr"/>
            <a:r>
              <a:rPr lang="fi-FI" sz="3200" b="0" dirty="0" err="1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Inergia</a:t>
            </a:r>
            <a:endParaRPr lang="fi-FI" sz="3200" b="0" dirty="0">
              <a:solidFill>
                <a:srgbClr val="1F497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73248927"/>
      </p:ext>
    </p:extLst>
  </p:cSld>
  <p:clrMapOvr>
    <a:masterClrMapping/>
  </p:clrMapOvr>
  <p:transition>
    <p:fade thruBlk="1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tsikko 1"/>
          <p:cNvSpPr txBox="1">
            <a:spLocks/>
          </p:cNvSpPr>
          <p:nvPr/>
        </p:nvSpPr>
        <p:spPr>
          <a:xfrm>
            <a:off x="457201" y="101599"/>
            <a:ext cx="8229600" cy="66561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Frutiger 55 Roman"/>
                <a:ea typeface="+mj-ea"/>
                <a:cs typeface="+mj-cs"/>
              </a:defRPr>
            </a:lvl1pPr>
          </a:lstStyle>
          <a:p>
            <a:pPr algn="ctr"/>
            <a:r>
              <a:rPr lang="fi-FI" sz="3200" b="0" dirty="0" err="1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Owners</a:t>
            </a:r>
            <a:r>
              <a:rPr lang="fi-FI" sz="3200" b="0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fi-FI" sz="3200" b="0" dirty="0" err="1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administration</a:t>
            </a:r>
            <a:endParaRPr lang="fi-FI" sz="3200" b="0" dirty="0">
              <a:solidFill>
                <a:srgbClr val="1F497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Vuokaavio: Prosessi 19"/>
          <p:cNvSpPr/>
          <p:nvPr/>
        </p:nvSpPr>
        <p:spPr>
          <a:xfrm>
            <a:off x="7246641" y="790562"/>
            <a:ext cx="1440160" cy="504056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/>
            <a:r>
              <a:rPr lang="fi-FI" sz="1200" b="1" dirty="0" err="1"/>
              <a:t>Municipality</a:t>
            </a:r>
            <a:r>
              <a:rPr lang="fi-FI" sz="1200" b="1" dirty="0"/>
              <a:t> of Inari</a:t>
            </a:r>
          </a:p>
        </p:txBody>
      </p:sp>
      <p:sp>
        <p:nvSpPr>
          <p:cNvPr id="21" name="Vuokaavio: Prosessi 20"/>
          <p:cNvSpPr/>
          <p:nvPr/>
        </p:nvSpPr>
        <p:spPr>
          <a:xfrm>
            <a:off x="7246641" y="1769580"/>
            <a:ext cx="1440160" cy="1257601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 anchorCtr="0">
            <a:normAutofit/>
          </a:bodyPr>
          <a:lstStyle/>
          <a:p>
            <a:pPr algn="ctr"/>
            <a:r>
              <a:rPr lang="fi-FI" sz="1000" b="1" dirty="0"/>
              <a:t>Board of Inergia Ltd</a:t>
            </a:r>
          </a:p>
          <a:p>
            <a:r>
              <a:rPr lang="fi-FI" sz="900" dirty="0"/>
              <a:t>Vesa Pietikäinen</a:t>
            </a:r>
          </a:p>
          <a:p>
            <a:r>
              <a:rPr lang="fi-FI" sz="900" dirty="0"/>
              <a:t>Tuula Katajamaa</a:t>
            </a:r>
          </a:p>
          <a:p>
            <a:r>
              <a:rPr lang="fi-FI" sz="900" dirty="0"/>
              <a:t>Tanja Sanila</a:t>
            </a:r>
          </a:p>
          <a:p>
            <a:r>
              <a:rPr lang="fi-FI" sz="900" dirty="0"/>
              <a:t>Maire Puikko</a:t>
            </a:r>
          </a:p>
          <a:p>
            <a:r>
              <a:rPr lang="fi-FI" sz="900" dirty="0"/>
              <a:t>Marko Haataja</a:t>
            </a:r>
          </a:p>
          <a:p>
            <a:r>
              <a:rPr lang="fi-FI" sz="900" dirty="0"/>
              <a:t>Kari Tammela</a:t>
            </a:r>
          </a:p>
          <a:p>
            <a:r>
              <a:rPr lang="fi-FI" sz="900" dirty="0" err="1"/>
              <a:t>Velijosi</a:t>
            </a:r>
            <a:r>
              <a:rPr lang="fi-FI" sz="900" dirty="0"/>
              <a:t> Salonen</a:t>
            </a:r>
          </a:p>
        </p:txBody>
      </p:sp>
      <p:sp>
        <p:nvSpPr>
          <p:cNvPr id="23" name="Vuokaavio: Prosessi 22"/>
          <p:cNvSpPr/>
          <p:nvPr/>
        </p:nvSpPr>
        <p:spPr>
          <a:xfrm>
            <a:off x="2804542" y="3820616"/>
            <a:ext cx="1440160" cy="973443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>
            <a:normAutofit/>
          </a:bodyPr>
          <a:lstStyle/>
          <a:p>
            <a:pPr algn="ctr"/>
            <a:r>
              <a:rPr lang="fi-FI" sz="1000" b="1" dirty="0"/>
              <a:t>Board of </a:t>
            </a:r>
            <a:r>
              <a:rPr lang="fi-FI" sz="1000" b="1" dirty="0" err="1"/>
              <a:t>Ellappi</a:t>
            </a:r>
            <a:r>
              <a:rPr lang="fi-FI" sz="1000" b="1" dirty="0"/>
              <a:t> Ltd *</a:t>
            </a:r>
          </a:p>
          <a:p>
            <a:r>
              <a:rPr lang="fi-FI" sz="900" dirty="0"/>
              <a:t>Kristian Gullsten</a:t>
            </a:r>
            <a:br>
              <a:rPr lang="fi-FI" sz="900" dirty="0"/>
            </a:br>
            <a:r>
              <a:rPr lang="fi-FI" sz="900" dirty="0"/>
              <a:t>Joni Hemmilä</a:t>
            </a:r>
            <a:br>
              <a:rPr lang="fi-FI" sz="900" dirty="0"/>
            </a:br>
            <a:r>
              <a:rPr lang="fi-FI" sz="900" dirty="0"/>
              <a:t>Arto Junttila</a:t>
            </a:r>
            <a:br>
              <a:rPr lang="fi-FI" sz="900" dirty="0"/>
            </a:br>
            <a:r>
              <a:rPr lang="fi-FI" sz="900" dirty="0"/>
              <a:t>Timo Jokinen</a:t>
            </a:r>
          </a:p>
          <a:p>
            <a:r>
              <a:rPr lang="fi-FI" sz="900" dirty="0"/>
              <a:t>Matti Röntynen</a:t>
            </a:r>
          </a:p>
          <a:p>
            <a:endParaRPr lang="fi-FI" sz="1100" b="1" dirty="0"/>
          </a:p>
        </p:txBody>
      </p:sp>
      <p:sp>
        <p:nvSpPr>
          <p:cNvPr id="24" name="Vuokaavio: Prosessi 23"/>
          <p:cNvSpPr/>
          <p:nvPr/>
        </p:nvSpPr>
        <p:spPr>
          <a:xfrm>
            <a:off x="7244659" y="3799598"/>
            <a:ext cx="1440160" cy="986157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>
            <a:normAutofit/>
          </a:bodyPr>
          <a:lstStyle/>
          <a:p>
            <a:pPr algn="ctr"/>
            <a:r>
              <a:rPr lang="fi-FI" sz="1000" b="1" dirty="0"/>
              <a:t>Board of Inergia Lämpö Ltd</a:t>
            </a:r>
          </a:p>
          <a:p>
            <a:r>
              <a:rPr lang="fi-FI" sz="900" dirty="0"/>
              <a:t>Timo Jokinen</a:t>
            </a:r>
          </a:p>
          <a:p>
            <a:r>
              <a:rPr lang="fi-FI" sz="900" dirty="0"/>
              <a:t>(Paulus Lepistö)</a:t>
            </a:r>
          </a:p>
        </p:txBody>
      </p:sp>
      <p:sp>
        <p:nvSpPr>
          <p:cNvPr id="26" name="Vuokaavio: Prosessi 25"/>
          <p:cNvSpPr/>
          <p:nvPr/>
        </p:nvSpPr>
        <p:spPr>
          <a:xfrm>
            <a:off x="2806888" y="808301"/>
            <a:ext cx="1440160" cy="504056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>
            <a:normAutofit fontScale="92500" lnSpcReduction="20000"/>
          </a:bodyPr>
          <a:lstStyle/>
          <a:p>
            <a:pPr algn="ctr"/>
            <a:r>
              <a:rPr lang="fi-FI" sz="1200" b="1" dirty="0" err="1"/>
              <a:t>Electricity</a:t>
            </a:r>
            <a:r>
              <a:rPr lang="fi-FI" sz="1200" b="1" dirty="0"/>
              <a:t> </a:t>
            </a:r>
            <a:r>
              <a:rPr lang="fi-FI" sz="1200" b="1" dirty="0" err="1"/>
              <a:t>Cooperative</a:t>
            </a:r>
            <a:r>
              <a:rPr lang="fi-FI" sz="1200" b="1" dirty="0"/>
              <a:t> of Utsjoki</a:t>
            </a:r>
          </a:p>
        </p:txBody>
      </p:sp>
      <p:sp>
        <p:nvSpPr>
          <p:cNvPr id="27" name="Vuokaavio: Prosessi 26"/>
          <p:cNvSpPr/>
          <p:nvPr/>
        </p:nvSpPr>
        <p:spPr>
          <a:xfrm>
            <a:off x="557780" y="797536"/>
            <a:ext cx="1440160" cy="504056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/>
            <a:r>
              <a:rPr lang="fi-FI" sz="1200" b="1" dirty="0" err="1"/>
              <a:t>Municipality</a:t>
            </a:r>
            <a:r>
              <a:rPr lang="fi-FI" sz="1200" b="1" dirty="0"/>
              <a:t> of Utsjoki</a:t>
            </a:r>
          </a:p>
        </p:txBody>
      </p:sp>
      <p:sp>
        <p:nvSpPr>
          <p:cNvPr id="28" name="Vuokaavio: Prosessi 27"/>
          <p:cNvSpPr/>
          <p:nvPr/>
        </p:nvSpPr>
        <p:spPr>
          <a:xfrm>
            <a:off x="572294" y="3820616"/>
            <a:ext cx="1440160" cy="973443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>
            <a:normAutofit/>
          </a:bodyPr>
          <a:lstStyle/>
          <a:p>
            <a:pPr algn="ctr"/>
            <a:r>
              <a:rPr lang="fi-FI" sz="1000" b="1" dirty="0"/>
              <a:t>Board of Inarin Lapin Vesi Ltd</a:t>
            </a:r>
          </a:p>
          <a:p>
            <a:r>
              <a:rPr lang="fi-FI" sz="900" dirty="0"/>
              <a:t>Timo Jokinen</a:t>
            </a:r>
          </a:p>
          <a:p>
            <a:r>
              <a:rPr lang="fi-FI" sz="900" dirty="0"/>
              <a:t>Vuokko </a:t>
            </a:r>
            <a:r>
              <a:rPr lang="fi-FI" sz="900" dirty="0" err="1"/>
              <a:t>Tieva-Niittyuopio</a:t>
            </a:r>
            <a:endParaRPr lang="fi-FI" sz="900" dirty="0"/>
          </a:p>
          <a:p>
            <a:r>
              <a:rPr lang="fi-FI" sz="900" dirty="0"/>
              <a:t>(Ilmari Tapiola)</a:t>
            </a:r>
          </a:p>
        </p:txBody>
      </p:sp>
      <p:sp>
        <p:nvSpPr>
          <p:cNvPr id="29" name="Vuokaavio: Prosessi 28"/>
          <p:cNvSpPr/>
          <p:nvPr/>
        </p:nvSpPr>
        <p:spPr>
          <a:xfrm>
            <a:off x="5036790" y="3820616"/>
            <a:ext cx="1440160" cy="973443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>
            <a:normAutofit/>
          </a:bodyPr>
          <a:lstStyle/>
          <a:p>
            <a:pPr algn="ctr"/>
            <a:r>
              <a:rPr lang="fi-FI" sz="1000" b="1" dirty="0"/>
              <a:t>Board of Tunturiverkko Ltd</a:t>
            </a:r>
          </a:p>
          <a:p>
            <a:r>
              <a:rPr lang="fi-FI" sz="900" dirty="0"/>
              <a:t>Timo Jokinen</a:t>
            </a:r>
          </a:p>
          <a:p>
            <a:r>
              <a:rPr lang="fi-FI" sz="900" dirty="0"/>
              <a:t>Matti Röntynen</a:t>
            </a:r>
          </a:p>
          <a:p>
            <a:r>
              <a:rPr lang="fi-FI" sz="900" dirty="0"/>
              <a:t>(Niilo Aikio)</a:t>
            </a:r>
          </a:p>
        </p:txBody>
      </p:sp>
      <p:cxnSp>
        <p:nvCxnSpPr>
          <p:cNvPr id="32" name="Kulmayhdysviiva 24"/>
          <p:cNvCxnSpPr>
            <a:cxnSpLocks/>
            <a:endCxn id="29" idx="0"/>
          </p:cNvCxnSpPr>
          <p:nvPr/>
        </p:nvCxnSpPr>
        <p:spPr>
          <a:xfrm rot="16200000" flipH="1">
            <a:off x="5459911" y="3523657"/>
            <a:ext cx="593692" cy="226"/>
          </a:xfrm>
          <a:prstGeom prst="bentConnector3">
            <a:avLst>
              <a:gd name="adj1" fmla="val 50000"/>
            </a:avLst>
          </a:prstGeom>
          <a:ln w="19050">
            <a:solidFill>
              <a:schemeClr val="tx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Kulmayhdysviiva 30"/>
          <p:cNvCxnSpPr>
            <a:cxnSpLocks/>
            <a:endCxn id="23" idx="0"/>
          </p:cNvCxnSpPr>
          <p:nvPr/>
        </p:nvCxnSpPr>
        <p:spPr>
          <a:xfrm rot="10800000" flipV="1">
            <a:off x="3524623" y="3226922"/>
            <a:ext cx="4442103" cy="593694"/>
          </a:xfrm>
          <a:prstGeom prst="bentConnector2">
            <a:avLst/>
          </a:prstGeom>
          <a:ln w="19050">
            <a:solidFill>
              <a:schemeClr val="tx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Kulmayhdysviiva 31"/>
          <p:cNvCxnSpPr>
            <a:cxnSpLocks/>
            <a:endCxn id="28" idx="0"/>
          </p:cNvCxnSpPr>
          <p:nvPr/>
        </p:nvCxnSpPr>
        <p:spPr>
          <a:xfrm rot="10800000" flipV="1">
            <a:off x="1292374" y="3219304"/>
            <a:ext cx="2233062" cy="601312"/>
          </a:xfrm>
          <a:prstGeom prst="bentConnector2">
            <a:avLst/>
          </a:prstGeom>
          <a:ln w="19050">
            <a:solidFill>
              <a:schemeClr val="tx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uora nuoliyhdysviiva 36"/>
          <p:cNvCxnSpPr>
            <a:cxnSpLocks/>
            <a:stCxn id="21" idx="2"/>
            <a:endCxn id="24" idx="0"/>
          </p:cNvCxnSpPr>
          <p:nvPr/>
        </p:nvCxnSpPr>
        <p:spPr>
          <a:xfrm flipH="1">
            <a:off x="7964739" y="3027181"/>
            <a:ext cx="1982" cy="772417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uora nuoliyhdysviiva 37"/>
          <p:cNvCxnSpPr/>
          <p:nvPr/>
        </p:nvCxnSpPr>
        <p:spPr>
          <a:xfrm>
            <a:off x="902342" y="1301592"/>
            <a:ext cx="0" cy="2519024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uora nuoliyhdysviiva 42"/>
          <p:cNvCxnSpPr/>
          <p:nvPr/>
        </p:nvCxnSpPr>
        <p:spPr>
          <a:xfrm>
            <a:off x="3861325" y="1312357"/>
            <a:ext cx="0" cy="2508259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uora yhdysviiva 43"/>
          <p:cNvCxnSpPr/>
          <p:nvPr/>
        </p:nvCxnSpPr>
        <p:spPr>
          <a:xfrm>
            <a:off x="3855442" y="2394072"/>
            <a:ext cx="1511895" cy="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uora nuoliyhdysviiva 44"/>
          <p:cNvCxnSpPr/>
          <p:nvPr/>
        </p:nvCxnSpPr>
        <p:spPr>
          <a:xfrm>
            <a:off x="5373220" y="2394074"/>
            <a:ext cx="0" cy="1426542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uora nuoliyhdysviiva 45"/>
          <p:cNvCxnSpPr>
            <a:stCxn id="20" idx="2"/>
            <a:endCxn id="21" idx="0"/>
          </p:cNvCxnSpPr>
          <p:nvPr/>
        </p:nvCxnSpPr>
        <p:spPr>
          <a:xfrm>
            <a:off x="7966721" y="1294618"/>
            <a:ext cx="0" cy="474962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kstiruutu 47"/>
          <p:cNvSpPr txBox="1"/>
          <p:nvPr/>
        </p:nvSpPr>
        <p:spPr>
          <a:xfrm>
            <a:off x="7727686" y="1379771"/>
            <a:ext cx="561702" cy="26161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fi-FI" sz="1100" dirty="0"/>
              <a:t>100 %</a:t>
            </a:r>
          </a:p>
        </p:txBody>
      </p:sp>
      <p:sp>
        <p:nvSpPr>
          <p:cNvPr id="49" name="Tekstiruutu 48"/>
          <p:cNvSpPr txBox="1"/>
          <p:nvPr/>
        </p:nvSpPr>
        <p:spPr>
          <a:xfrm>
            <a:off x="7742200" y="3346686"/>
            <a:ext cx="561702" cy="26161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fi-FI" sz="1100" dirty="0"/>
              <a:t>100 %</a:t>
            </a:r>
          </a:p>
        </p:txBody>
      </p:sp>
      <p:sp>
        <p:nvSpPr>
          <p:cNvPr id="50" name="Tekstiruutu 49"/>
          <p:cNvSpPr txBox="1"/>
          <p:nvPr/>
        </p:nvSpPr>
        <p:spPr>
          <a:xfrm>
            <a:off x="5628180" y="3346806"/>
            <a:ext cx="480893" cy="26161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fi-FI" sz="1100" dirty="0"/>
              <a:t>73 %</a:t>
            </a:r>
          </a:p>
        </p:txBody>
      </p:sp>
      <p:sp>
        <p:nvSpPr>
          <p:cNvPr id="51" name="Tekstiruutu 50"/>
          <p:cNvSpPr txBox="1"/>
          <p:nvPr/>
        </p:nvSpPr>
        <p:spPr>
          <a:xfrm>
            <a:off x="5071417" y="3346806"/>
            <a:ext cx="480893" cy="26161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fi-FI" sz="1100" dirty="0"/>
              <a:t>27 %</a:t>
            </a:r>
          </a:p>
        </p:txBody>
      </p:sp>
      <p:sp>
        <p:nvSpPr>
          <p:cNvPr id="52" name="Tekstiruutu 51"/>
          <p:cNvSpPr txBox="1"/>
          <p:nvPr/>
        </p:nvSpPr>
        <p:spPr>
          <a:xfrm>
            <a:off x="3737804" y="3344243"/>
            <a:ext cx="480893" cy="26161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fi-FI" sz="1100" dirty="0"/>
              <a:t>16 %</a:t>
            </a:r>
          </a:p>
        </p:txBody>
      </p:sp>
      <p:sp>
        <p:nvSpPr>
          <p:cNvPr id="53" name="Tekstiruutu 52"/>
          <p:cNvSpPr txBox="1"/>
          <p:nvPr/>
        </p:nvSpPr>
        <p:spPr>
          <a:xfrm>
            <a:off x="3181041" y="3344243"/>
            <a:ext cx="480893" cy="26161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fi-FI" sz="1100" dirty="0"/>
              <a:t>16 %</a:t>
            </a:r>
          </a:p>
        </p:txBody>
      </p:sp>
      <p:sp>
        <p:nvSpPr>
          <p:cNvPr id="54" name="Tekstiruutu 53"/>
          <p:cNvSpPr txBox="1"/>
          <p:nvPr/>
        </p:nvSpPr>
        <p:spPr>
          <a:xfrm>
            <a:off x="1114317" y="3339994"/>
            <a:ext cx="480893" cy="26161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fi-FI" sz="1100" dirty="0"/>
              <a:t>92 %</a:t>
            </a:r>
          </a:p>
        </p:txBody>
      </p:sp>
      <p:sp>
        <p:nvSpPr>
          <p:cNvPr id="55" name="Tekstiruutu 54"/>
          <p:cNvSpPr txBox="1"/>
          <p:nvPr/>
        </p:nvSpPr>
        <p:spPr>
          <a:xfrm>
            <a:off x="557554" y="3339994"/>
            <a:ext cx="480893" cy="26161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fi-FI" sz="1100" dirty="0"/>
              <a:t>8 %</a:t>
            </a:r>
          </a:p>
        </p:txBody>
      </p:sp>
      <p:sp>
        <p:nvSpPr>
          <p:cNvPr id="33" name="Vuokaavio: Prosessi 32">
            <a:extLst>
              <a:ext uri="{FF2B5EF4-FFF2-40B4-BE49-F238E27FC236}">
                <a16:creationId xmlns:a16="http://schemas.microsoft.com/office/drawing/2014/main" xmlns="" id="{2B28ECB8-A7A2-4356-8BA2-74F8EE31BD4C}"/>
              </a:ext>
            </a:extLst>
          </p:cNvPr>
          <p:cNvSpPr/>
          <p:nvPr/>
        </p:nvSpPr>
        <p:spPr>
          <a:xfrm>
            <a:off x="4416227" y="1449453"/>
            <a:ext cx="2637037" cy="638892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127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r>
              <a:rPr lang="fi-FI" sz="900" dirty="0"/>
              <a:t>* New </a:t>
            </a:r>
            <a:r>
              <a:rPr lang="fi-FI" sz="900" dirty="0" err="1"/>
              <a:t>owners</a:t>
            </a:r>
            <a:r>
              <a:rPr lang="fi-FI" sz="900" dirty="0"/>
              <a:t> of </a:t>
            </a:r>
            <a:r>
              <a:rPr lang="fi-FI" sz="900" dirty="0" err="1"/>
              <a:t>Ellappi</a:t>
            </a:r>
            <a:r>
              <a:rPr lang="fi-FI" sz="900" dirty="0"/>
              <a:t> </a:t>
            </a:r>
            <a:r>
              <a:rPr lang="fi-FI" sz="900" dirty="0" err="1"/>
              <a:t>from</a:t>
            </a:r>
            <a:r>
              <a:rPr lang="fi-FI" sz="900" dirty="0"/>
              <a:t> 1.1.2018:</a:t>
            </a:r>
            <a:br>
              <a:rPr lang="fi-FI" sz="900" dirty="0"/>
            </a:br>
            <a:r>
              <a:rPr lang="fi-FI" sz="900" dirty="0"/>
              <a:t>- Napapiirin Energia ja Vesi Ltd (Rovaniemi), 43 %</a:t>
            </a:r>
          </a:p>
          <a:p>
            <a:r>
              <a:rPr lang="fi-FI" sz="900" dirty="0"/>
              <a:t>- Koillis-Lapin Sähkö Ltd (Kemijärvi), 25 %</a:t>
            </a:r>
          </a:p>
        </p:txBody>
      </p:sp>
    </p:spTree>
    <p:extLst>
      <p:ext uri="{BB962C8B-B14F-4D97-AF65-F5344CB8AC3E}">
        <p14:creationId xmlns:p14="http://schemas.microsoft.com/office/powerpoint/2010/main" xmlns="" val="263789635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3575050" y="936172"/>
            <a:ext cx="5111750" cy="3658452"/>
          </a:xfrm>
        </p:spPr>
        <p:txBody>
          <a:bodyPr>
            <a:normAutofit/>
          </a:bodyPr>
          <a:lstStyle/>
          <a:p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Municipalities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 of Inari and Utsjoki and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Kakslauttanen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village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municipality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 of Sodankylä</a:t>
            </a:r>
          </a:p>
          <a:p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Area of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about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 23 000 km</a:t>
            </a:r>
            <a:r>
              <a:rPr lang="fi-FI" sz="2000" baseline="30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permanent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residents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less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than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 10 000</a:t>
            </a:r>
          </a:p>
          <a:p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Long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distances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between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 villages</a:t>
            </a:r>
          </a:p>
          <a:p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Northern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location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cold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winters</a:t>
            </a:r>
            <a:endParaRPr lang="fi-FI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Travel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industry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has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high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impact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 on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operations</a:t>
            </a:r>
            <a:endParaRPr lang="fi-FI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Otsikko 1"/>
          <p:cNvSpPr txBox="1">
            <a:spLocks/>
          </p:cNvSpPr>
          <p:nvPr/>
        </p:nvSpPr>
        <p:spPr>
          <a:xfrm>
            <a:off x="457201" y="101599"/>
            <a:ext cx="8229600" cy="66561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Frutiger 55 Roman"/>
                <a:ea typeface="+mj-ea"/>
                <a:cs typeface="+mj-cs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Operational</a:t>
            </a:r>
            <a:r>
              <a:rPr kumimoji="0" lang="fi-FI" sz="3200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kumimoji="0" lang="fi-FI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environments</a:t>
            </a:r>
            <a:endParaRPr kumimoji="0" lang="fi-FI" sz="3200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2" name="Tekstin paikkamerkki 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fi-FI"/>
          </a:p>
        </p:txBody>
      </p:sp>
      <p:pic>
        <p:nvPicPr>
          <p:cNvPr id="6" name="Kuva 5"/>
          <p:cNvPicPr>
            <a:picLocks noChangeAspect="1"/>
          </p:cNvPicPr>
          <p:nvPr/>
        </p:nvPicPr>
        <p:blipFill rotWithShape="1">
          <a:blip r:embed="rId4"/>
          <a:srcRect l="72197" t="19486" r="7367" b="38425"/>
          <a:stretch/>
        </p:blipFill>
        <p:spPr>
          <a:xfrm>
            <a:off x="457201" y="1006248"/>
            <a:ext cx="3008809" cy="3588375"/>
          </a:xfrm>
          <a:prstGeom prst="rect">
            <a:avLst/>
          </a:prstGeom>
        </p:spPr>
      </p:pic>
      <p:sp>
        <p:nvSpPr>
          <p:cNvPr id="4" name="Tekstiruutu 3"/>
          <p:cNvSpPr txBox="1"/>
          <p:nvPr/>
        </p:nvSpPr>
        <p:spPr>
          <a:xfrm>
            <a:off x="353957" y="4558632"/>
            <a:ext cx="292679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800" dirty="0"/>
              <a:t>Kartta Inarin kunnan matkailuesitteestä</a:t>
            </a:r>
          </a:p>
        </p:txBody>
      </p:sp>
    </p:spTree>
    <p:extLst>
      <p:ext uri="{BB962C8B-B14F-4D97-AF65-F5344CB8AC3E}">
        <p14:creationId xmlns:p14="http://schemas.microsoft.com/office/powerpoint/2010/main" xmlns="" val="1535616826"/>
      </p:ext>
    </p:extLst>
  </p:cSld>
  <p:clrMapOvr>
    <a:masterClrMapping/>
  </p:clrMapOvr>
  <p:transition>
    <p:fade thruBlk="1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3575050" y="936172"/>
            <a:ext cx="5111750" cy="3658452"/>
          </a:xfrm>
        </p:spPr>
        <p:txBody>
          <a:bodyPr>
            <a:normAutofit/>
          </a:bodyPr>
          <a:lstStyle/>
          <a:p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length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 of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Tunturiverkko’s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distribution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network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 is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about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 2 200 km, 280 m per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customer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average</a:t>
            </a:r>
            <a:endParaRPr lang="fi-FI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12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connections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between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 Finland and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Norway</a:t>
            </a:r>
            <a:endParaRPr lang="fi-FI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Electricity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supply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 to Lotta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border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crossing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point</a:t>
            </a:r>
            <a:endParaRPr lang="fi-FI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Otsikko 1"/>
          <p:cNvSpPr txBox="1">
            <a:spLocks/>
          </p:cNvSpPr>
          <p:nvPr/>
        </p:nvSpPr>
        <p:spPr>
          <a:xfrm>
            <a:off x="457201" y="101599"/>
            <a:ext cx="8229600" cy="66561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Frutiger 55 Roman"/>
                <a:ea typeface="+mj-ea"/>
                <a:cs typeface="+mj-cs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Electricity</a:t>
            </a:r>
            <a:r>
              <a:rPr kumimoji="0" lang="fi-FI" sz="3200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kumimoji="0" lang="fi-FI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distribution</a:t>
            </a:r>
            <a:endParaRPr kumimoji="0" lang="fi-FI" sz="3200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pic>
        <p:nvPicPr>
          <p:cNvPr id="4" name="Kuva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000" r="24886"/>
          <a:stretch/>
        </p:blipFill>
        <p:spPr>
          <a:xfrm>
            <a:off x="355601" y="904372"/>
            <a:ext cx="3129280" cy="3840348"/>
          </a:xfrm>
          <a:prstGeom prst="rect">
            <a:avLst/>
          </a:prstGeom>
        </p:spPr>
      </p:pic>
      <p:pic>
        <p:nvPicPr>
          <p:cNvPr id="6" name="Kuva 5">
            <a:extLst>
              <a:ext uri="{FF2B5EF4-FFF2-40B4-BE49-F238E27FC236}">
                <a16:creationId xmlns:a16="http://schemas.microsoft.com/office/drawing/2014/main" xmlns="" id="{CE72B392-8194-4631-8B1F-F2DB3CF1B1E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941" r="26187"/>
          <a:stretch/>
        </p:blipFill>
        <p:spPr>
          <a:xfrm>
            <a:off x="355601" y="904372"/>
            <a:ext cx="3129280" cy="385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02043215"/>
      </p:ext>
    </p:extLst>
  </p:cSld>
  <p:clrMapOvr>
    <a:masterClrMapping/>
  </p:clrMapOvr>
  <p:transition>
    <p:fade thruBlk="1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3575050" y="936172"/>
            <a:ext cx="5111750" cy="3658452"/>
          </a:xfrm>
        </p:spPr>
        <p:txBody>
          <a:bodyPr>
            <a:normAutofit/>
          </a:bodyPr>
          <a:lstStyle/>
          <a:p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About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 99 % of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production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 is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based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 on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biofuels</a:t>
            </a:r>
            <a:endParaRPr lang="fi-FI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District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heating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networks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are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located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 in Ivalo, Inari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village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 and Saariselkä</a:t>
            </a:r>
          </a:p>
          <a:p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Wood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based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fuel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 is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purchased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Russia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, Finland and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Norway</a:t>
            </a:r>
            <a:endParaRPr lang="fi-FI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Otsikko 1"/>
          <p:cNvSpPr txBox="1">
            <a:spLocks/>
          </p:cNvSpPr>
          <p:nvPr/>
        </p:nvSpPr>
        <p:spPr>
          <a:xfrm>
            <a:off x="457201" y="101599"/>
            <a:ext cx="8229600" cy="66561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Frutiger 55 Roman"/>
                <a:ea typeface="+mj-ea"/>
                <a:cs typeface="+mj-cs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District</a:t>
            </a:r>
            <a:r>
              <a:rPr kumimoji="0" lang="fi-FI" sz="3200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kumimoji="0" lang="fi-FI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heating</a:t>
            </a:r>
            <a:endParaRPr kumimoji="0" lang="fi-FI" sz="3200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pic>
        <p:nvPicPr>
          <p:cNvPr id="4" name="Kuva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1778" r="23111"/>
          <a:stretch/>
        </p:blipFill>
        <p:spPr>
          <a:xfrm>
            <a:off x="305462" y="833039"/>
            <a:ext cx="3088184" cy="3850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01887049"/>
      </p:ext>
    </p:extLst>
  </p:cSld>
  <p:clrMapOvr>
    <a:masterClrMapping/>
  </p:clrMapOvr>
  <p:transition>
    <p:fade thruBlk="1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3575050" y="936172"/>
            <a:ext cx="5111750" cy="3658452"/>
          </a:xfrm>
        </p:spPr>
        <p:txBody>
          <a:bodyPr>
            <a:normAutofit/>
          </a:bodyPr>
          <a:lstStyle/>
          <a:p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7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separate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networks</a:t>
            </a:r>
            <a:endParaRPr lang="fi-FI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5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wastewater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treatment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plants</a:t>
            </a:r>
            <a:endParaRPr lang="fi-FI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i-FI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Otsikko 1"/>
          <p:cNvSpPr txBox="1">
            <a:spLocks/>
          </p:cNvSpPr>
          <p:nvPr/>
        </p:nvSpPr>
        <p:spPr>
          <a:xfrm>
            <a:off x="457201" y="101599"/>
            <a:ext cx="8229600" cy="66561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Frutiger 55 Roman"/>
                <a:ea typeface="+mj-ea"/>
                <a:cs typeface="+mj-cs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Water</a:t>
            </a:r>
            <a:r>
              <a:rPr kumimoji="0" lang="fi-FI" sz="3200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and </a:t>
            </a:r>
            <a:r>
              <a:rPr kumimoji="0" lang="fi-FI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wastewater</a:t>
            </a:r>
            <a:endParaRPr kumimoji="0" lang="fi-FI" sz="3200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pic>
        <p:nvPicPr>
          <p:cNvPr id="6" name="Kuva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3728" y="1030901"/>
            <a:ext cx="3066554" cy="3609145"/>
          </a:xfrm>
          <a:prstGeom prst="rect">
            <a:avLst/>
          </a:prstGeom>
        </p:spPr>
      </p:pic>
      <p:sp>
        <p:nvSpPr>
          <p:cNvPr id="2" name="Tekstin paikkamerkki 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xmlns="" val="726754718"/>
      </p:ext>
    </p:extLst>
  </p:cSld>
  <p:clrMapOvr>
    <a:masterClrMapping/>
  </p:clrMapOvr>
  <p:transition>
    <p:fade thruBlk="1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3575050" y="936172"/>
            <a:ext cx="5111750" cy="3658452"/>
          </a:xfrm>
        </p:spPr>
        <p:txBody>
          <a:bodyPr>
            <a:normAutofit/>
          </a:bodyPr>
          <a:lstStyle/>
          <a:p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110 kV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power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line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 Kaitakoski to Ivalo</a:t>
            </a:r>
          </a:p>
          <a:p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20 kV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line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 to Lotta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border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crossing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point</a:t>
            </a:r>
            <a:endParaRPr lang="fi-FI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12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lines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 (20 kV and 400 V)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between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 Finland and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Norway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Varanger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 Kraft and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Luostejok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 Kraft</a:t>
            </a:r>
          </a:p>
          <a:p>
            <a:endParaRPr lang="fi-FI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i-FI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kstin paikkamerkki 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5" name="Otsikko 1"/>
          <p:cNvSpPr txBox="1">
            <a:spLocks/>
          </p:cNvSpPr>
          <p:nvPr/>
        </p:nvSpPr>
        <p:spPr>
          <a:xfrm>
            <a:off x="457201" y="101599"/>
            <a:ext cx="8229600" cy="66561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Frutiger 55 Roman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fi-FI" sz="3200" b="0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Cross-</a:t>
            </a:r>
            <a:r>
              <a:rPr lang="fi-FI" sz="3200" b="0" dirty="0" err="1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border</a:t>
            </a:r>
            <a:r>
              <a:rPr lang="fi-FI" sz="3200" b="0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i-FI" sz="3200" b="0" dirty="0" err="1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cooperation</a:t>
            </a:r>
            <a:r>
              <a:rPr lang="fi-FI" sz="3200" b="0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fi-FI" sz="3200" b="0" dirty="0" err="1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electricity</a:t>
            </a:r>
            <a:endParaRPr kumimoji="0" lang="fi-FI" sz="3200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pic>
        <p:nvPicPr>
          <p:cNvPr id="6" name="Kuva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3728" y="1030901"/>
            <a:ext cx="3066554" cy="3609145"/>
          </a:xfrm>
          <a:prstGeom prst="rect">
            <a:avLst/>
          </a:prstGeom>
        </p:spPr>
      </p:pic>
      <p:pic>
        <p:nvPicPr>
          <p:cNvPr id="8" name="Kuva 7">
            <a:extLst>
              <a:ext uri="{FF2B5EF4-FFF2-40B4-BE49-F238E27FC236}">
                <a16:creationId xmlns:a16="http://schemas.microsoft.com/office/drawing/2014/main" xmlns="" id="{667E0342-F417-47F4-BF9F-974EE9751FF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739" t="4813" r="39528" b="10148"/>
          <a:stretch/>
        </p:blipFill>
        <p:spPr>
          <a:xfrm>
            <a:off x="457201" y="789324"/>
            <a:ext cx="3063081" cy="3850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863377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3575050" y="936172"/>
            <a:ext cx="5111750" cy="36584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OOO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Priroda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Doz</a:t>
            </a:r>
            <a:endParaRPr lang="fi-FI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Whole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tree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 chips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 Lotta</a:t>
            </a:r>
          </a:p>
          <a:p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Sawmill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byproducts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 Ylä-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Tuloma</a:t>
            </a:r>
            <a:endParaRPr lang="fi-FI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i-FI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Green House Ltd</a:t>
            </a:r>
          </a:p>
          <a:p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Wood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pellets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 Kola</a:t>
            </a:r>
          </a:p>
          <a:p>
            <a:endParaRPr lang="fi-FI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Masternes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Gjenvinning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 As</a:t>
            </a:r>
          </a:p>
          <a:p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Recycled</a:t>
            </a:r>
            <a:r>
              <a:rPr lang="fi-FI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i-FI" sz="2000" dirty="0" err="1">
                <a:latin typeface="Arial" panose="020B0604020202020204" pitchFamily="34" charset="0"/>
                <a:cs typeface="Arial" panose="020B0604020202020204" pitchFamily="34" charset="0"/>
              </a:rPr>
              <a:t>wood</a:t>
            </a:r>
            <a:endParaRPr lang="fi-FI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kstin paikkamerkki 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5" name="Otsikko 1"/>
          <p:cNvSpPr txBox="1">
            <a:spLocks/>
          </p:cNvSpPr>
          <p:nvPr/>
        </p:nvSpPr>
        <p:spPr>
          <a:xfrm>
            <a:off x="457201" y="101599"/>
            <a:ext cx="8229600" cy="66561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Frutiger 55 Roman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fi-FI" sz="3200" b="0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Cross-</a:t>
            </a:r>
            <a:r>
              <a:rPr lang="fi-FI" sz="3200" b="0" dirty="0" err="1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border</a:t>
            </a:r>
            <a:r>
              <a:rPr lang="fi-FI" sz="3200" b="0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i-FI" sz="3200" b="0" dirty="0" err="1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cooperation</a:t>
            </a:r>
            <a:r>
              <a:rPr lang="fi-FI" sz="3200" b="0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fi-FI" sz="3200" b="0" dirty="0" err="1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biofuel</a:t>
            </a:r>
            <a:endParaRPr kumimoji="0" lang="fi-FI" sz="3200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pic>
        <p:nvPicPr>
          <p:cNvPr id="6" name="Kuva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3728" y="1030901"/>
            <a:ext cx="3066554" cy="3609145"/>
          </a:xfrm>
          <a:prstGeom prst="rect">
            <a:avLst/>
          </a:prstGeom>
        </p:spPr>
      </p:pic>
      <p:pic>
        <p:nvPicPr>
          <p:cNvPr id="7" name="Kuva 6">
            <a:extLst>
              <a:ext uri="{FF2B5EF4-FFF2-40B4-BE49-F238E27FC236}">
                <a16:creationId xmlns:a16="http://schemas.microsoft.com/office/drawing/2014/main" xmlns="" id="{1EF9B3D8-A4E3-4267-91B3-768B2E30458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739" t="4813" r="39528" b="10148"/>
          <a:stretch/>
        </p:blipFill>
        <p:spPr>
          <a:xfrm>
            <a:off x="457200" y="789324"/>
            <a:ext cx="3063081" cy="3850722"/>
          </a:xfrm>
          <a:prstGeom prst="rect">
            <a:avLst/>
          </a:prstGeom>
        </p:spPr>
      </p:pic>
      <p:pic>
        <p:nvPicPr>
          <p:cNvPr id="8" name="Kuva 7">
            <a:extLst>
              <a:ext uri="{FF2B5EF4-FFF2-40B4-BE49-F238E27FC236}">
                <a16:creationId xmlns:a16="http://schemas.microsoft.com/office/drawing/2014/main" xmlns="" id="{3EBA2970-3DDF-46B8-9CA7-DF4AA1E955F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1778" r="23111"/>
          <a:stretch/>
        </p:blipFill>
        <p:spPr>
          <a:xfrm>
            <a:off x="432098" y="789324"/>
            <a:ext cx="3088184" cy="3850722"/>
          </a:xfrm>
          <a:prstGeom prst="rect">
            <a:avLst/>
          </a:prstGeom>
        </p:spPr>
      </p:pic>
      <p:pic>
        <p:nvPicPr>
          <p:cNvPr id="9" name="Kuva 8">
            <a:extLst>
              <a:ext uri="{FF2B5EF4-FFF2-40B4-BE49-F238E27FC236}">
                <a16:creationId xmlns:a16="http://schemas.microsoft.com/office/drawing/2014/main" xmlns="" id="{2A86B722-CDE0-45C9-B837-D44027E0D513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r="40634"/>
          <a:stretch/>
        </p:blipFill>
        <p:spPr>
          <a:xfrm>
            <a:off x="432098" y="738606"/>
            <a:ext cx="3088184" cy="3901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969130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</p:sld>
</file>

<file path=ppt/theme/theme1.xml><?xml version="1.0" encoding="utf-8"?>
<a:theme xmlns:a="http://schemas.openxmlformats.org/drawingml/2006/main" name="Office-teema">
  <a:themeElements>
    <a:clrScheme name="Mukautettu 1">
      <a:dk1>
        <a:srgbClr val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Mukautettu 1">
    <a:dk1>
      <a:srgbClr val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Mukautettu 1">
    <a:dk1>
      <a:srgbClr val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Mukautettu 1">
    <a:dk1>
      <a:srgbClr val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2650</TotalTime>
  <Words>396</Words>
  <Application>Microsoft Office PowerPoint</Application>
  <PresentationFormat>Экран (16:9)</PresentationFormat>
  <Paragraphs>88</Paragraphs>
  <Slides>10</Slides>
  <Notes>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Office-teema</vt:lpstr>
      <vt:lpstr>Inergia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PowerPoint-esitys</dc:title>
  <dc:creator>heikki</dc:creator>
  <cp:lastModifiedBy>afonin</cp:lastModifiedBy>
  <cp:revision>94</cp:revision>
  <cp:lastPrinted>2018-04-15T12:22:16Z</cp:lastPrinted>
  <dcterms:created xsi:type="dcterms:W3CDTF">2016-02-24T10:41:05Z</dcterms:created>
  <dcterms:modified xsi:type="dcterms:W3CDTF">2019-06-05T12:12:25Z</dcterms:modified>
</cp:coreProperties>
</file>