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4" r:id="rId1"/>
    <p:sldMasterId id="2147483778" r:id="rId2"/>
  </p:sldMasterIdLst>
  <p:notesMasterIdLst>
    <p:notesMasterId r:id="rId11"/>
  </p:notesMasterIdLst>
  <p:handoutMasterIdLst>
    <p:handoutMasterId r:id="rId12"/>
  </p:handoutMasterIdLst>
  <p:sldIdLst>
    <p:sldId id="256" r:id="rId3"/>
    <p:sldId id="271" r:id="rId4"/>
    <p:sldId id="270" r:id="rId5"/>
    <p:sldId id="278" r:id="rId6"/>
    <p:sldId id="279" r:id="rId7"/>
    <p:sldId id="277" r:id="rId8"/>
    <p:sldId id="276" r:id="rId9"/>
    <p:sldId id="275" r:id="rId10"/>
  </p:sldIdLst>
  <p:sldSz cx="12192000" cy="6858000"/>
  <p:notesSz cx="9926638" cy="6797675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27889"/>
    <a:srgbClr val="898989"/>
    <a:srgbClr val="E6E782"/>
    <a:srgbClr val="DFFB35"/>
    <a:srgbClr val="9F9F9F"/>
    <a:srgbClr val="FFFFFF"/>
    <a:srgbClr val="C7D301"/>
    <a:srgbClr val="DEE787"/>
    <a:srgbClr val="BFD630"/>
    <a:srgbClr val="72687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540" autoAdjust="0"/>
    <p:restoredTop sz="94660"/>
  </p:normalViewPr>
  <p:slideViewPr>
    <p:cSldViewPr snapToGrid="0">
      <p:cViewPr varScale="1">
        <p:scale>
          <a:sx n="79" d="100"/>
          <a:sy n="79" d="100"/>
        </p:scale>
        <p:origin x="-17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3732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18A428-E1FB-4D0F-93CE-FAEE71149ACE}" type="datetimeFigureOut">
              <a:rPr lang="fi-FI" smtClean="0"/>
              <a:pPr/>
              <a:t>5.6.2019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20245-4228-4253-9DC6-8E40D5A2ED3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8973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97C0E7-F565-4A3A-AB42-93AD17E09AB0}" type="datetimeFigureOut">
              <a:rPr lang="en-US" smtClean="0"/>
              <a:pPr/>
              <a:t>6/5/2019</a:t>
            </a:fld>
            <a:endParaRPr lang="en-US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A286F7-0000-40D5-9A44-0DB648D082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6188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1. General Furnishing and Surface Infrastructure Development of the Kola – </a:t>
            </a:r>
            <a:r>
              <a:rPr lang="en-US" dirty="0" err="1" smtClean="0">
                <a:solidFill>
                  <a:schemeClr val="tx1"/>
                </a:solidFill>
              </a:rPr>
              <a:t>Verhnetulomsky</a:t>
            </a:r>
            <a:r>
              <a:rPr lang="en-US" dirty="0" smtClean="0">
                <a:solidFill>
                  <a:schemeClr val="tx1"/>
                </a:solidFill>
              </a:rPr>
              <a:t> BCP </a:t>
            </a:r>
            <a:r>
              <a:rPr lang="en-US" dirty="0" err="1" smtClean="0">
                <a:solidFill>
                  <a:schemeClr val="tx1"/>
                </a:solidFill>
              </a:rPr>
              <a:t>Lotta</a:t>
            </a:r>
            <a:r>
              <a:rPr lang="en-US" dirty="0" smtClean="0">
                <a:solidFill>
                  <a:schemeClr val="tx1"/>
                </a:solidFill>
              </a:rPr>
              <a:t> Road (4,5 M€)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2. Reconstruction of the road </a:t>
            </a:r>
            <a:r>
              <a:rPr lang="en-US" dirty="0" err="1" smtClean="0">
                <a:solidFill>
                  <a:schemeClr val="tx1"/>
                </a:solidFill>
              </a:rPr>
              <a:t>Kaamanen</a:t>
            </a:r>
            <a:r>
              <a:rPr lang="en-US" dirty="0" smtClean="0">
                <a:solidFill>
                  <a:schemeClr val="tx1"/>
                </a:solidFill>
              </a:rPr>
              <a:t> – </a:t>
            </a:r>
            <a:r>
              <a:rPr lang="en-US" dirty="0" err="1" smtClean="0">
                <a:solidFill>
                  <a:schemeClr val="tx1"/>
                </a:solidFill>
              </a:rPr>
              <a:t>Kirkenes</a:t>
            </a:r>
            <a:r>
              <a:rPr lang="en-US" dirty="0" smtClean="0">
                <a:solidFill>
                  <a:schemeClr val="tx1"/>
                </a:solidFill>
              </a:rPr>
              <a:t> (5 M€) </a:t>
            </a:r>
            <a:r>
              <a:rPr lang="en-US" i="1" dirty="0" err="1" smtClean="0">
                <a:solidFill>
                  <a:schemeClr val="tx1"/>
                </a:solidFill>
              </a:rPr>
              <a:t>kuinka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i="1" dirty="0" err="1" smtClean="0">
                <a:solidFill>
                  <a:schemeClr val="tx1"/>
                </a:solidFill>
              </a:rPr>
              <a:t>monta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i="1" dirty="0" err="1" smtClean="0">
                <a:solidFill>
                  <a:schemeClr val="tx1"/>
                </a:solidFill>
              </a:rPr>
              <a:t>kilometriä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i="1" dirty="0" err="1" smtClean="0">
                <a:solidFill>
                  <a:schemeClr val="tx1"/>
                </a:solidFill>
              </a:rPr>
              <a:t>hankkeet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i="1" dirty="0" err="1" smtClean="0">
                <a:solidFill>
                  <a:schemeClr val="tx1"/>
                </a:solidFill>
              </a:rPr>
              <a:t>yhteensä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i="1" dirty="0" err="1" smtClean="0">
                <a:solidFill>
                  <a:schemeClr val="tx1"/>
                </a:solidFill>
              </a:rPr>
              <a:t>ovat</a:t>
            </a:r>
            <a:r>
              <a:rPr lang="en-US" i="1" dirty="0" smtClean="0">
                <a:solidFill>
                  <a:schemeClr val="tx1"/>
                </a:solidFill>
              </a:rPr>
              <a:t>?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3. Raja-</a:t>
            </a:r>
            <a:r>
              <a:rPr lang="en-US" dirty="0" err="1" smtClean="0">
                <a:solidFill>
                  <a:schemeClr val="tx1"/>
                </a:solidFill>
              </a:rPr>
              <a:t>Jooseppi</a:t>
            </a:r>
            <a:r>
              <a:rPr lang="en-US" dirty="0" smtClean="0">
                <a:solidFill>
                  <a:schemeClr val="tx1"/>
                </a:solidFill>
              </a:rPr>
              <a:t> BCP development and reconstruction; traffic arrangements, buildings and technology (11,45 M€)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286F7-0000-40D5-9A44-0DB648D0823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393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286F7-0000-40D5-9A44-0DB648D0823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3586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436804" y="297914"/>
            <a:ext cx="8331639" cy="2194200"/>
          </a:xfrm>
        </p:spPr>
        <p:txBody>
          <a:bodyPr anchor="b">
            <a:normAutofit/>
          </a:bodyPr>
          <a:lstStyle>
            <a:lvl1pPr>
              <a:defRPr sz="4000" b="1" baseline="0">
                <a:solidFill>
                  <a:srgbClr val="027889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Add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endParaRPr lang="en-US" dirty="0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00315" y="35066"/>
            <a:ext cx="1691685" cy="1046453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032" r="5401" b="9712"/>
          <a:stretch/>
        </p:blipFill>
        <p:spPr>
          <a:xfrm>
            <a:off x="4758833" y="930758"/>
            <a:ext cx="7433168" cy="5919071"/>
          </a:xfrm>
          <a:prstGeom prst="rect">
            <a:avLst/>
          </a:prstGeom>
        </p:spPr>
      </p:pic>
      <p:sp>
        <p:nvSpPr>
          <p:cNvPr id="16" name="Tekstin paikkamerkki 15"/>
          <p:cNvSpPr>
            <a:spLocks noGrp="1"/>
          </p:cNvSpPr>
          <p:nvPr>
            <p:ph type="body" sz="quarter" idx="12" hasCustomPrompt="1"/>
          </p:nvPr>
        </p:nvSpPr>
        <p:spPr>
          <a:xfrm>
            <a:off x="436563" y="3031375"/>
            <a:ext cx="4833937" cy="2952750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add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(</a:t>
            </a:r>
            <a:r>
              <a:rPr lang="fi-FI" dirty="0" err="1" smtClean="0"/>
              <a:t>event</a:t>
            </a:r>
            <a:r>
              <a:rPr lang="fi-FI" dirty="0" smtClean="0"/>
              <a:t>, </a:t>
            </a:r>
            <a:r>
              <a:rPr lang="fi-FI" dirty="0" err="1" smtClean="0"/>
              <a:t>place</a:t>
            </a:r>
            <a:r>
              <a:rPr lang="fi-FI" dirty="0" smtClean="0"/>
              <a:t>, </a:t>
            </a:r>
            <a:r>
              <a:rPr lang="fi-FI" dirty="0" err="1" smtClean="0"/>
              <a:t>name</a:t>
            </a:r>
            <a:r>
              <a:rPr lang="fi-FI" dirty="0" smtClean="0"/>
              <a:t>, etc.)</a:t>
            </a:r>
          </a:p>
        </p:txBody>
      </p:sp>
    </p:spTree>
    <p:extLst>
      <p:ext uri="{BB962C8B-B14F-4D97-AF65-F5344CB8AC3E}">
        <p14:creationId xmlns:p14="http://schemas.microsoft.com/office/powerpoint/2010/main" xmlns="" val="12673891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_2 petrol">
    <p:bg>
      <p:bgPr>
        <a:solidFill>
          <a:srgbClr val="0278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46" r="3499" b="8192"/>
          <a:stretch/>
        </p:blipFill>
        <p:spPr>
          <a:xfrm>
            <a:off x="4969243" y="1045029"/>
            <a:ext cx="7159257" cy="5812971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445790" y="343737"/>
            <a:ext cx="8319600" cy="2196000"/>
          </a:xfrm>
          <a:effectLst/>
        </p:spPr>
        <p:txBody>
          <a:bodyPr anchor="b">
            <a:normAutofit/>
          </a:bodyPr>
          <a:lstStyle>
            <a:lvl1pPr algn="l">
              <a:defRPr sz="4000" b="1">
                <a:ln w="3175">
                  <a:noFill/>
                </a:ln>
                <a:solidFill>
                  <a:srgbClr val="BFD63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Add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endParaRPr lang="en-US" dirty="0"/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54125" y="54684"/>
            <a:ext cx="1693051" cy="1047600"/>
          </a:xfrm>
          <a:prstGeom prst="rect">
            <a:avLst/>
          </a:prstGeom>
        </p:spPr>
      </p:pic>
      <p:sp>
        <p:nvSpPr>
          <p:cNvPr id="7" name="Tekstin paikkamerkki 15"/>
          <p:cNvSpPr>
            <a:spLocks noGrp="1"/>
          </p:cNvSpPr>
          <p:nvPr>
            <p:ph type="body" sz="quarter" idx="12" hasCustomPrompt="1"/>
          </p:nvPr>
        </p:nvSpPr>
        <p:spPr>
          <a:xfrm>
            <a:off x="436563" y="3031375"/>
            <a:ext cx="4833937" cy="2952750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add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(</a:t>
            </a:r>
            <a:r>
              <a:rPr lang="fi-FI" dirty="0" err="1" smtClean="0"/>
              <a:t>event</a:t>
            </a:r>
            <a:r>
              <a:rPr lang="fi-FI" dirty="0" smtClean="0"/>
              <a:t>, </a:t>
            </a:r>
            <a:r>
              <a:rPr lang="fi-FI" dirty="0" err="1" smtClean="0"/>
              <a:t>place</a:t>
            </a:r>
            <a:r>
              <a:rPr lang="fi-FI" dirty="0" smtClean="0"/>
              <a:t>, </a:t>
            </a:r>
            <a:r>
              <a:rPr lang="fi-FI" dirty="0" err="1" smtClean="0"/>
              <a:t>name</a:t>
            </a:r>
            <a:r>
              <a:rPr lang="fi-FI" dirty="0" smtClean="0"/>
              <a:t>, etc.)</a:t>
            </a:r>
          </a:p>
        </p:txBody>
      </p:sp>
    </p:spTree>
    <p:extLst>
      <p:ext uri="{BB962C8B-B14F-4D97-AF65-F5344CB8AC3E}">
        <p14:creationId xmlns:p14="http://schemas.microsoft.com/office/powerpoint/2010/main" xmlns="" val="2804972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with 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13607" y="3973689"/>
            <a:ext cx="3478393" cy="2884311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356840" y="85580"/>
            <a:ext cx="10063510" cy="99594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rgbClr val="027889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Add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356839" y="1236273"/>
            <a:ext cx="11552662" cy="5005245"/>
          </a:xfrm>
        </p:spPr>
        <p:txBody>
          <a:bodyPr/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lnSpc>
                <a:spcPct val="100000"/>
              </a:lnSpc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add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endParaRPr lang="fi-FI" dirty="0" smtClean="0"/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en-US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356839" y="6356350"/>
            <a:ext cx="4631539" cy="365125"/>
          </a:xfrm>
        </p:spPr>
        <p:txBody>
          <a:bodyPr/>
          <a:lstStyle>
            <a:lvl1pPr>
              <a:defRPr b="0"/>
            </a:lvl1pPr>
          </a:lstStyle>
          <a:p>
            <a:r>
              <a:rPr lang="en-US" smtClean="0"/>
              <a:t>xx.xx.20xx - Event - Place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244193" y="6352721"/>
            <a:ext cx="1703614" cy="365125"/>
          </a:xfrm>
        </p:spPr>
        <p:txBody>
          <a:bodyPr/>
          <a:lstStyle>
            <a:lvl1pPr>
              <a:defRPr b="0">
                <a:solidFill>
                  <a:srgbClr val="898989"/>
                </a:solidFill>
              </a:defRPr>
            </a:lvl1pPr>
          </a:lstStyle>
          <a:p>
            <a:r>
              <a:rPr lang="fi-FI" smtClean="0"/>
              <a:t>www.kolarctic.info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1715750" y="6352720"/>
            <a:ext cx="468086" cy="365125"/>
          </a:xfrm>
        </p:spPr>
        <p:txBody>
          <a:bodyPr/>
          <a:lstStyle/>
          <a:p>
            <a:fld id="{E439DF18-EF9F-4548-8CEB-246465D8F8D2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5" name="Suora yhdysviiva 14"/>
          <p:cNvCxnSpPr/>
          <p:nvPr userDrawn="1"/>
        </p:nvCxnSpPr>
        <p:spPr>
          <a:xfrm>
            <a:off x="356840" y="1081520"/>
            <a:ext cx="10063509" cy="0"/>
          </a:xfrm>
          <a:prstGeom prst="line">
            <a:avLst/>
          </a:prstGeom>
          <a:ln w="19050">
            <a:solidFill>
              <a:srgbClr val="0278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12053" y="63804"/>
            <a:ext cx="1679947" cy="103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860191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without 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356840" y="85580"/>
            <a:ext cx="10063510" cy="99594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rgbClr val="027889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Add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356839" y="1236273"/>
            <a:ext cx="11552662" cy="5005245"/>
          </a:xfrm>
        </p:spPr>
        <p:txBody>
          <a:bodyPr/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lnSpc>
                <a:spcPct val="100000"/>
              </a:lnSpc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add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endParaRPr lang="fi-FI" dirty="0" smtClean="0"/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en-US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356839" y="6356350"/>
            <a:ext cx="4631539" cy="365125"/>
          </a:xfrm>
        </p:spPr>
        <p:txBody>
          <a:bodyPr/>
          <a:lstStyle>
            <a:lvl1pPr>
              <a:defRPr b="0"/>
            </a:lvl1pPr>
          </a:lstStyle>
          <a:p>
            <a:r>
              <a:rPr lang="en-US" smtClean="0"/>
              <a:t>xx.xx.20xx - Event - Place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244193" y="6352721"/>
            <a:ext cx="1703614" cy="365125"/>
          </a:xfrm>
        </p:spPr>
        <p:txBody>
          <a:bodyPr/>
          <a:lstStyle>
            <a:lvl1pPr>
              <a:defRPr b="0">
                <a:solidFill>
                  <a:srgbClr val="898989"/>
                </a:solidFill>
              </a:defRPr>
            </a:lvl1pPr>
          </a:lstStyle>
          <a:p>
            <a:r>
              <a:rPr lang="fi-FI" smtClean="0"/>
              <a:t>www.kolarctic.info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1715750" y="6352720"/>
            <a:ext cx="468086" cy="365125"/>
          </a:xfrm>
        </p:spPr>
        <p:txBody>
          <a:bodyPr/>
          <a:lstStyle/>
          <a:p>
            <a:fld id="{E439DF18-EF9F-4548-8CEB-246465D8F8D2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5" name="Suora yhdysviiva 14"/>
          <p:cNvCxnSpPr/>
          <p:nvPr userDrawn="1"/>
        </p:nvCxnSpPr>
        <p:spPr>
          <a:xfrm>
            <a:off x="356840" y="1081520"/>
            <a:ext cx="10063509" cy="0"/>
          </a:xfrm>
          <a:prstGeom prst="line">
            <a:avLst/>
          </a:prstGeom>
          <a:ln w="19050">
            <a:solidFill>
              <a:srgbClr val="0278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12053" y="63804"/>
            <a:ext cx="1679947" cy="103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108228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2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356840" y="85580"/>
            <a:ext cx="10063510" cy="99594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rgbClr val="027889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Add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356839" y="1236273"/>
            <a:ext cx="5578294" cy="5005245"/>
          </a:xfrm>
        </p:spPr>
        <p:txBody>
          <a:bodyPr/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lnSpc>
                <a:spcPct val="100000"/>
              </a:lnSpc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add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endParaRPr lang="fi-FI" dirty="0" smtClean="0"/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en-US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356839" y="6356350"/>
            <a:ext cx="4631539" cy="365125"/>
          </a:xfrm>
        </p:spPr>
        <p:txBody>
          <a:bodyPr/>
          <a:lstStyle>
            <a:lvl1pPr>
              <a:defRPr b="0"/>
            </a:lvl1pPr>
          </a:lstStyle>
          <a:p>
            <a:r>
              <a:rPr lang="en-US" smtClean="0"/>
              <a:t>xx.xx.20xx - Event - Place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244193" y="6352721"/>
            <a:ext cx="1703614" cy="365125"/>
          </a:xfrm>
        </p:spPr>
        <p:txBody>
          <a:bodyPr/>
          <a:lstStyle>
            <a:lvl1pPr>
              <a:defRPr b="0">
                <a:solidFill>
                  <a:srgbClr val="898989"/>
                </a:solidFill>
              </a:defRPr>
            </a:lvl1pPr>
          </a:lstStyle>
          <a:p>
            <a:r>
              <a:rPr lang="fi-FI" smtClean="0"/>
              <a:t>www.kolarctic.info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1715750" y="6352720"/>
            <a:ext cx="468086" cy="365125"/>
          </a:xfrm>
        </p:spPr>
        <p:txBody>
          <a:bodyPr/>
          <a:lstStyle/>
          <a:p>
            <a:fld id="{E439DF18-EF9F-4548-8CEB-246465D8F8D2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5" name="Suora yhdysviiva 14"/>
          <p:cNvCxnSpPr/>
          <p:nvPr userDrawn="1"/>
        </p:nvCxnSpPr>
        <p:spPr>
          <a:xfrm>
            <a:off x="356840" y="1081520"/>
            <a:ext cx="10063509" cy="0"/>
          </a:xfrm>
          <a:prstGeom prst="line">
            <a:avLst/>
          </a:prstGeom>
          <a:ln w="19050">
            <a:solidFill>
              <a:srgbClr val="0278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12053" y="63804"/>
            <a:ext cx="1679947" cy="1039492"/>
          </a:xfrm>
          <a:prstGeom prst="rect">
            <a:avLst/>
          </a:prstGeom>
        </p:spPr>
      </p:pic>
      <p:sp>
        <p:nvSpPr>
          <p:cNvPr id="9" name="Sisällön paikkamerkki 2"/>
          <p:cNvSpPr>
            <a:spLocks noGrp="1"/>
          </p:cNvSpPr>
          <p:nvPr>
            <p:ph idx="13" hasCustomPrompt="1"/>
          </p:nvPr>
        </p:nvSpPr>
        <p:spPr>
          <a:xfrm>
            <a:off x="6258106" y="1236273"/>
            <a:ext cx="5578294" cy="5005245"/>
          </a:xfrm>
        </p:spPr>
        <p:txBody>
          <a:bodyPr/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lnSpc>
                <a:spcPct val="100000"/>
              </a:lnSpc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add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endParaRPr lang="fi-FI" dirty="0" smtClean="0"/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739022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_love your neighbou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436804" y="1117056"/>
            <a:ext cx="8331639" cy="1375058"/>
          </a:xfrm>
        </p:spPr>
        <p:txBody>
          <a:bodyPr anchor="b">
            <a:normAutofit/>
          </a:bodyPr>
          <a:lstStyle>
            <a:lvl1pPr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Add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endParaRPr lang="en-US" dirty="0"/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1051326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6563" y="5757813"/>
            <a:ext cx="1691685" cy="1046453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032" r="5401" b="9712"/>
          <a:stretch/>
        </p:blipFill>
        <p:spPr>
          <a:xfrm>
            <a:off x="4992785" y="1117056"/>
            <a:ext cx="7199215" cy="5732773"/>
          </a:xfrm>
          <a:prstGeom prst="rect">
            <a:avLst/>
          </a:prstGeom>
        </p:spPr>
      </p:pic>
      <p:sp>
        <p:nvSpPr>
          <p:cNvPr id="16" name="Tekstin paikkamerkki 15"/>
          <p:cNvSpPr>
            <a:spLocks noGrp="1"/>
          </p:cNvSpPr>
          <p:nvPr>
            <p:ph type="body" sz="quarter" idx="12" hasCustomPrompt="1"/>
          </p:nvPr>
        </p:nvSpPr>
        <p:spPr>
          <a:xfrm>
            <a:off x="436563" y="3031375"/>
            <a:ext cx="4833937" cy="2710404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add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(</a:t>
            </a:r>
            <a:r>
              <a:rPr lang="fi-FI" dirty="0" err="1" smtClean="0"/>
              <a:t>event</a:t>
            </a:r>
            <a:r>
              <a:rPr lang="fi-FI" dirty="0" smtClean="0"/>
              <a:t>, </a:t>
            </a:r>
            <a:r>
              <a:rPr lang="fi-FI" dirty="0" err="1" smtClean="0"/>
              <a:t>place</a:t>
            </a:r>
            <a:r>
              <a:rPr lang="fi-FI" dirty="0" smtClean="0"/>
              <a:t>, </a:t>
            </a:r>
            <a:r>
              <a:rPr lang="fi-FI" dirty="0" err="1" smtClean="0"/>
              <a:t>name</a:t>
            </a:r>
            <a:r>
              <a:rPr lang="fi-FI" dirty="0" smtClean="0"/>
              <a:t>, etc.)</a:t>
            </a:r>
          </a:p>
        </p:txBody>
      </p:sp>
    </p:spTree>
    <p:extLst>
      <p:ext uri="{BB962C8B-B14F-4D97-AF65-F5344CB8AC3E}">
        <p14:creationId xmlns:p14="http://schemas.microsoft.com/office/powerpoint/2010/main" xmlns="" val="294808515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with map_love your neighbou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13607" y="3973689"/>
            <a:ext cx="3478393" cy="2884311"/>
          </a:xfrm>
          <a:prstGeom prst="rect">
            <a:avLst/>
          </a:prstGeom>
        </p:spPr>
      </p:pic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356839" y="1236273"/>
            <a:ext cx="11552662" cy="5005245"/>
          </a:xfrm>
        </p:spPr>
        <p:txBody>
          <a:bodyPr/>
          <a:lstStyle>
            <a:lvl1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lnSpc>
                <a:spcPct val="100000"/>
              </a:lnSpc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add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endParaRPr lang="fi-FI" dirty="0" smtClean="0"/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en-US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356839" y="6356350"/>
            <a:ext cx="4631539" cy="365125"/>
          </a:xfrm>
        </p:spPr>
        <p:txBody>
          <a:bodyPr/>
          <a:lstStyle>
            <a:lvl1pPr>
              <a:defRPr b="0"/>
            </a:lvl1pPr>
          </a:lstStyle>
          <a:p>
            <a:r>
              <a:rPr lang="en-US" smtClean="0"/>
              <a:t>xx.xx.20xx - Event - Place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244193" y="6352721"/>
            <a:ext cx="1703614" cy="365125"/>
          </a:xfrm>
        </p:spPr>
        <p:txBody>
          <a:bodyPr/>
          <a:lstStyle>
            <a:lvl1pPr>
              <a:defRPr b="0">
                <a:solidFill>
                  <a:srgbClr val="898989"/>
                </a:solidFill>
              </a:defRPr>
            </a:lvl1pPr>
          </a:lstStyle>
          <a:p>
            <a:r>
              <a:rPr lang="fi-FI" smtClean="0"/>
              <a:t>www.kolarctic.info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1715750" y="6352720"/>
            <a:ext cx="468086" cy="365125"/>
          </a:xfrm>
        </p:spPr>
        <p:txBody>
          <a:bodyPr/>
          <a:lstStyle/>
          <a:p>
            <a:fld id="{E439DF18-EF9F-4548-8CEB-246465D8F8D2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105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499307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without map_love your neighbou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356839" y="1236273"/>
            <a:ext cx="11552662" cy="500524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18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001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add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endParaRPr lang="fi-FI" dirty="0" smtClean="0"/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en-US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356839" y="6356350"/>
            <a:ext cx="4631539" cy="365125"/>
          </a:xfrm>
        </p:spPr>
        <p:txBody>
          <a:bodyPr/>
          <a:lstStyle>
            <a:lvl1pPr>
              <a:defRPr b="0"/>
            </a:lvl1pPr>
          </a:lstStyle>
          <a:p>
            <a:r>
              <a:rPr lang="en-US" smtClean="0"/>
              <a:t>xx.xx.20xx - Event - Place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244193" y="6352721"/>
            <a:ext cx="1703614" cy="365125"/>
          </a:xfrm>
        </p:spPr>
        <p:txBody>
          <a:bodyPr/>
          <a:lstStyle>
            <a:lvl1pPr>
              <a:defRPr b="0">
                <a:solidFill>
                  <a:srgbClr val="898989"/>
                </a:solidFill>
              </a:defRPr>
            </a:lvl1pPr>
          </a:lstStyle>
          <a:p>
            <a:r>
              <a:rPr lang="fi-FI" smtClean="0"/>
              <a:t>www.kolarctic.info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1723913" y="6352721"/>
            <a:ext cx="468086" cy="365125"/>
          </a:xfrm>
        </p:spPr>
        <p:txBody>
          <a:bodyPr/>
          <a:lstStyle/>
          <a:p>
            <a:fld id="{E439DF18-EF9F-4548-8CEB-246465D8F8D2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29554" y="5678354"/>
            <a:ext cx="1679947" cy="1039492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105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395124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2 column_love your neighbou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356839" y="1236273"/>
            <a:ext cx="5552894" cy="500524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18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001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add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endParaRPr lang="fi-FI" dirty="0" smtClean="0"/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en-US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356839" y="6356350"/>
            <a:ext cx="4631539" cy="365125"/>
          </a:xfrm>
        </p:spPr>
        <p:txBody>
          <a:bodyPr/>
          <a:lstStyle>
            <a:lvl1pPr>
              <a:defRPr b="0"/>
            </a:lvl1pPr>
          </a:lstStyle>
          <a:p>
            <a:r>
              <a:rPr lang="en-US" smtClean="0"/>
              <a:t>xx.xx.20xx - Event - Place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244193" y="6352721"/>
            <a:ext cx="1703614" cy="365125"/>
          </a:xfrm>
        </p:spPr>
        <p:txBody>
          <a:bodyPr/>
          <a:lstStyle>
            <a:lvl1pPr>
              <a:defRPr b="0">
                <a:solidFill>
                  <a:srgbClr val="898989"/>
                </a:solidFill>
              </a:defRPr>
            </a:lvl1pPr>
          </a:lstStyle>
          <a:p>
            <a:r>
              <a:rPr lang="fi-FI" smtClean="0"/>
              <a:t>www.kolarctic.info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1723913" y="6352721"/>
            <a:ext cx="468086" cy="365125"/>
          </a:xfrm>
        </p:spPr>
        <p:txBody>
          <a:bodyPr/>
          <a:lstStyle/>
          <a:p>
            <a:fld id="{E439DF18-EF9F-4548-8CEB-246465D8F8D2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29554" y="5678354"/>
            <a:ext cx="1679947" cy="1039492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1051326"/>
          </a:xfrm>
          <a:prstGeom prst="rect">
            <a:avLst/>
          </a:prstGeom>
        </p:spPr>
      </p:pic>
      <p:sp>
        <p:nvSpPr>
          <p:cNvPr id="8" name="Sisällön paikkamerkki 2"/>
          <p:cNvSpPr>
            <a:spLocks noGrp="1"/>
          </p:cNvSpPr>
          <p:nvPr>
            <p:ph idx="13" hasCustomPrompt="1"/>
          </p:nvPr>
        </p:nvSpPr>
        <p:spPr>
          <a:xfrm>
            <a:off x="6275039" y="1236272"/>
            <a:ext cx="5552894" cy="500524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18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001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add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endParaRPr lang="fi-FI" dirty="0" smtClean="0"/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337124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xx.xx.20xx - Event - Place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www.kolarctic.info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9DF18-EF9F-4548-8CEB-246465D8F8D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874126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55" r:id="rId2"/>
    <p:sldLayoutId id="2147483772" r:id="rId3"/>
    <p:sldLayoutId id="2147483777" r:id="rId4"/>
    <p:sldLayoutId id="2147483783" r:id="rId5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xx.xx.20xx - Event - Place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www.kolarctic.info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9DF18-EF9F-4548-8CEB-246465D8F8D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515895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1" r:id="rId2"/>
    <p:sldLayoutId id="2147483782" r:id="rId3"/>
    <p:sldLayoutId id="2147483784" r:id="rId4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kolarctic.info/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6804" y="401610"/>
            <a:ext cx="8528087" cy="148802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Kolarctic </a:t>
            </a:r>
            <a:br>
              <a:rPr lang="en-US" dirty="0" smtClean="0"/>
            </a:br>
            <a:r>
              <a:rPr lang="en-US" dirty="0" smtClean="0"/>
              <a:t>Cross Border Cooperation (CBC) </a:t>
            </a:r>
            <a:br>
              <a:rPr lang="en-US" dirty="0" smtClean="0"/>
            </a:br>
            <a:r>
              <a:rPr lang="en-US" dirty="0" smtClean="0"/>
              <a:t>2014-2020</a:t>
            </a:r>
            <a:endParaRPr lang="en-US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2"/>
          </p:nvPr>
        </p:nvSpPr>
        <p:spPr>
          <a:xfrm>
            <a:off x="436804" y="2310063"/>
            <a:ext cx="5436096" cy="3200955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Yksi</a:t>
            </a:r>
            <a:r>
              <a:rPr lang="en-US" sz="2400" dirty="0" smtClean="0"/>
              <a:t> 15:sta </a:t>
            </a:r>
            <a:r>
              <a:rPr lang="en-US" sz="2400" dirty="0" err="1" smtClean="0"/>
              <a:t>EU:n</a:t>
            </a:r>
            <a:r>
              <a:rPr lang="en-US" sz="2400" dirty="0" smtClean="0"/>
              <a:t> </a:t>
            </a:r>
            <a:r>
              <a:rPr lang="en-US" sz="2400" dirty="0" err="1" smtClean="0"/>
              <a:t>ulkorajayhteistyötä</a:t>
            </a:r>
            <a:r>
              <a:rPr lang="en-US" sz="2400" dirty="0" smtClean="0"/>
              <a:t> </a:t>
            </a:r>
            <a:r>
              <a:rPr lang="en-US" sz="2400" dirty="0" err="1" smtClean="0"/>
              <a:t>tukevasta</a:t>
            </a:r>
            <a:r>
              <a:rPr lang="en-US" sz="2400" dirty="0" smtClean="0"/>
              <a:t> </a:t>
            </a:r>
            <a:r>
              <a:rPr lang="en-US" sz="2400" dirty="0" err="1" smtClean="0"/>
              <a:t>rahoitusohjelmasta</a:t>
            </a:r>
            <a:r>
              <a:rPr lang="en-US" sz="2400" dirty="0" smtClean="0"/>
              <a:t>.</a:t>
            </a:r>
            <a:endParaRPr lang="en-US" sz="2400" i="1" dirty="0" smtClean="0">
              <a:solidFill>
                <a:srgbClr val="FF0000"/>
              </a:solidFill>
            </a:endParaRPr>
          </a:p>
          <a:p>
            <a:endParaRPr lang="fi-FI" sz="24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accent2"/>
                </a:solidFill>
              </a:rPr>
              <a:t>Одна из 15-ти программ ЕС поддерживающая приграничное сотрудничество на внешних границах ЕС.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4" name="Päivämäärän paikkamerkki 3"/>
          <p:cNvSpPr txBox="1">
            <a:spLocks/>
          </p:cNvSpPr>
          <p:nvPr/>
        </p:nvSpPr>
        <p:spPr>
          <a:xfrm>
            <a:off x="356839" y="6198670"/>
            <a:ext cx="4631539" cy="522806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solidFill>
                  <a:srgbClr val="898989"/>
                </a:solidFill>
              </a:rPr>
              <a:t>23</a:t>
            </a:r>
            <a:r>
              <a:rPr lang="fi-FI" sz="1200" dirty="0" smtClean="0">
                <a:solidFill>
                  <a:srgbClr val="898989"/>
                </a:solidFill>
              </a:rPr>
              <a:t>.5.2019 Kola, Murmansk </a:t>
            </a:r>
            <a:r>
              <a:rPr lang="fi-FI" sz="1200" dirty="0" err="1" smtClean="0">
                <a:solidFill>
                  <a:srgbClr val="898989"/>
                </a:solidFill>
              </a:rPr>
              <a:t>Region</a:t>
            </a:r>
            <a:endParaRPr lang="fi-FI" sz="1200" dirty="0" smtClean="0">
              <a:solidFill>
                <a:srgbClr val="898989"/>
              </a:solidFill>
            </a:endParaRPr>
          </a:p>
          <a:p>
            <a:r>
              <a:rPr lang="fi-FI" sz="1200" dirty="0" err="1" smtClean="0">
                <a:solidFill>
                  <a:srgbClr val="898989"/>
                </a:solidFill>
              </a:rPr>
              <a:t>Days</a:t>
            </a:r>
            <a:r>
              <a:rPr lang="fi-FI" sz="1200" dirty="0" smtClean="0">
                <a:solidFill>
                  <a:srgbClr val="898989"/>
                </a:solidFill>
              </a:rPr>
              <a:t> of Russian-</a:t>
            </a:r>
            <a:r>
              <a:rPr lang="fi-FI" sz="1200" dirty="0" err="1" smtClean="0">
                <a:solidFill>
                  <a:srgbClr val="898989"/>
                </a:solidFill>
              </a:rPr>
              <a:t>Finnish</a:t>
            </a:r>
            <a:r>
              <a:rPr lang="fi-FI" sz="1200" dirty="0" smtClean="0">
                <a:solidFill>
                  <a:srgbClr val="898989"/>
                </a:solidFill>
              </a:rPr>
              <a:t> Cross-</a:t>
            </a:r>
            <a:r>
              <a:rPr lang="fi-FI" sz="1200" dirty="0" err="1" smtClean="0">
                <a:solidFill>
                  <a:srgbClr val="898989"/>
                </a:solidFill>
              </a:rPr>
              <a:t>Border</a:t>
            </a:r>
            <a:r>
              <a:rPr lang="fi-FI" sz="1200" dirty="0" smtClean="0">
                <a:solidFill>
                  <a:srgbClr val="898989"/>
                </a:solidFill>
              </a:rPr>
              <a:t> </a:t>
            </a:r>
            <a:r>
              <a:rPr lang="fi-FI" sz="1200" dirty="0" err="1" smtClean="0">
                <a:solidFill>
                  <a:srgbClr val="898989"/>
                </a:solidFill>
              </a:rPr>
              <a:t>Cooperation</a:t>
            </a:r>
            <a:endParaRPr lang="fi-FI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567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Kolarctic CBC 2014 - 2020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i-FI" altLang="fi-FI" b="1" dirty="0" smtClean="0">
                <a:solidFill>
                  <a:srgbClr val="027889"/>
                </a:solidFill>
              </a:rPr>
              <a:t>Ohjelman budjetti / </a:t>
            </a:r>
            <a:r>
              <a:rPr lang="ru-RU" altLang="fi-FI" b="1" dirty="0" smtClean="0">
                <a:solidFill>
                  <a:srgbClr val="027889"/>
                </a:solidFill>
              </a:rPr>
              <a:t>Бюджет Программы</a:t>
            </a:r>
            <a:endParaRPr lang="en-US" altLang="fi-FI" b="1" dirty="0" smtClean="0">
              <a:solidFill>
                <a:srgbClr val="027889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27889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EU-</a:t>
            </a:r>
            <a:r>
              <a:rPr lang="en-US" dirty="0" err="1" smtClean="0">
                <a:solidFill>
                  <a:schemeClr val="tx1"/>
                </a:solidFill>
              </a:rPr>
              <a:t>rahoitus</a:t>
            </a:r>
            <a:r>
              <a:rPr lang="en-US" dirty="0" smtClean="0">
                <a:solidFill>
                  <a:schemeClr val="tx1"/>
                </a:solidFill>
              </a:rPr>
              <a:t> / </a:t>
            </a:r>
            <a:r>
              <a:rPr lang="ru-RU" dirty="0">
                <a:solidFill>
                  <a:schemeClr val="accent2"/>
                </a:solidFill>
              </a:rPr>
              <a:t>Финансирование ЕС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					24 718 090 €</a:t>
            </a:r>
          </a:p>
          <a:p>
            <a:pPr marL="0" indent="0">
              <a:buNone/>
            </a:pPr>
            <a:r>
              <a:rPr lang="fi-FI" dirty="0" smtClean="0">
                <a:solidFill>
                  <a:schemeClr val="tx1"/>
                </a:solidFill>
              </a:rPr>
              <a:t>Norjan Kolarctic-rahoitus		</a:t>
            </a:r>
            <a:r>
              <a:rPr lang="fi-FI" dirty="0">
                <a:solidFill>
                  <a:schemeClr val="tx1"/>
                </a:solidFill>
              </a:rPr>
              <a:t>				 </a:t>
            </a:r>
            <a:r>
              <a:rPr lang="fi-FI" dirty="0" smtClean="0">
                <a:solidFill>
                  <a:schemeClr val="tx1"/>
                </a:solidFill>
              </a:rPr>
              <a:t> 7 </a:t>
            </a:r>
            <a:r>
              <a:rPr lang="fi-FI" dirty="0">
                <a:solidFill>
                  <a:schemeClr val="tx1"/>
                </a:solidFill>
              </a:rPr>
              <a:t>000 000 €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2"/>
                </a:solidFill>
              </a:rPr>
              <a:t>Финансирование  Коларктик, эквивалент ЕС финансирования</a:t>
            </a:r>
            <a:endParaRPr lang="fi-FI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chemeClr val="tx1"/>
                </a:solidFill>
              </a:rPr>
              <a:t>Jäsenmaiden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kansallinen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vastinrahoitus</a:t>
            </a:r>
            <a:r>
              <a:rPr lang="en-US" dirty="0" smtClean="0">
                <a:solidFill>
                  <a:schemeClr val="tx1"/>
                </a:solidFill>
              </a:rPr>
              <a:t> (Suomi ja </a:t>
            </a:r>
            <a:r>
              <a:rPr lang="en-US" dirty="0" err="1" smtClean="0">
                <a:solidFill>
                  <a:schemeClr val="tx1"/>
                </a:solidFill>
              </a:rPr>
              <a:t>Ruotsi</a:t>
            </a:r>
            <a:r>
              <a:rPr lang="en-US" dirty="0" smtClean="0">
                <a:solidFill>
                  <a:schemeClr val="tx1"/>
                </a:solidFill>
              </a:rPr>
              <a:t>)		12 359 045 €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2"/>
                </a:solidFill>
              </a:rPr>
              <a:t>Национальное  </a:t>
            </a:r>
            <a:r>
              <a:rPr lang="ru-RU" dirty="0" err="1" smtClean="0">
                <a:solidFill>
                  <a:schemeClr val="accent2"/>
                </a:solidFill>
              </a:rPr>
              <a:t>софинансирование</a:t>
            </a:r>
            <a:r>
              <a:rPr lang="ru-RU" dirty="0" smtClean="0">
                <a:solidFill>
                  <a:schemeClr val="accent2"/>
                </a:solidFill>
              </a:rPr>
              <a:t>: </a:t>
            </a:r>
            <a:r>
              <a:rPr lang="ru-RU" dirty="0" err="1" smtClean="0">
                <a:solidFill>
                  <a:schemeClr val="accent2"/>
                </a:solidFill>
              </a:rPr>
              <a:t>финляндия</a:t>
            </a:r>
            <a:r>
              <a:rPr lang="ru-RU" dirty="0" smtClean="0">
                <a:solidFill>
                  <a:schemeClr val="accent2"/>
                </a:solidFill>
              </a:rPr>
              <a:t>, Швеция </a:t>
            </a:r>
            <a:endParaRPr lang="en-US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fi-FI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dirty="0" smtClean="0">
                <a:solidFill>
                  <a:schemeClr val="tx1"/>
                </a:solidFill>
              </a:rPr>
              <a:t>Venäjän kansallinen </a:t>
            </a:r>
            <a:r>
              <a:rPr lang="fi-FI" dirty="0">
                <a:solidFill>
                  <a:schemeClr val="tx1"/>
                </a:solidFill>
              </a:rPr>
              <a:t>vastinrahoitus		</a:t>
            </a:r>
            <a:r>
              <a:rPr lang="fi-FI" dirty="0" smtClean="0">
                <a:solidFill>
                  <a:schemeClr val="tx1"/>
                </a:solidFill>
              </a:rPr>
              <a:t>		</a:t>
            </a:r>
            <a:r>
              <a:rPr lang="fi-FI" dirty="0">
                <a:solidFill>
                  <a:schemeClr val="tx1"/>
                </a:solidFill>
              </a:rPr>
              <a:t>	12 359 045 €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2"/>
                </a:solidFill>
              </a:rPr>
              <a:t>Российское национальное </a:t>
            </a:r>
            <a:r>
              <a:rPr lang="ru-RU" dirty="0" err="1" smtClean="0">
                <a:solidFill>
                  <a:schemeClr val="accent2"/>
                </a:solidFill>
              </a:rPr>
              <a:t>софинансирование</a:t>
            </a:r>
            <a:r>
              <a:rPr lang="fi-FI" dirty="0" smtClean="0">
                <a:solidFill>
                  <a:schemeClr val="tx1"/>
                </a:solidFill>
              </a:rPr>
              <a:t>	</a:t>
            </a:r>
          </a:p>
          <a:p>
            <a:pPr marL="0" indent="0">
              <a:buNone/>
            </a:pPr>
            <a:endParaRPr lang="fi-FI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dirty="0" smtClean="0">
                <a:solidFill>
                  <a:schemeClr val="tx1"/>
                </a:solidFill>
              </a:rPr>
              <a:t>Norjan kansallinen vastinrahoitus			</a:t>
            </a:r>
            <a:r>
              <a:rPr lang="fi-FI" dirty="0">
                <a:solidFill>
                  <a:schemeClr val="tx1"/>
                </a:solidFill>
              </a:rPr>
              <a:t>		  7 000 000 €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2"/>
                </a:solidFill>
              </a:rPr>
              <a:t>Норвежское национальное  </a:t>
            </a:r>
            <a:r>
              <a:rPr lang="ru-RU" dirty="0" err="1" smtClean="0">
                <a:solidFill>
                  <a:schemeClr val="accent2"/>
                </a:solidFill>
              </a:rPr>
              <a:t>софинансирование</a:t>
            </a:r>
            <a:endParaRPr lang="fi-FI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i-FI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b="1" dirty="0">
                <a:solidFill>
                  <a:schemeClr val="tx1"/>
                </a:solidFill>
              </a:rPr>
              <a:t>YHTEENSÄ							</a:t>
            </a:r>
            <a:r>
              <a:rPr lang="fi-FI" b="1" dirty="0" smtClean="0">
                <a:solidFill>
                  <a:schemeClr val="tx1"/>
                </a:solidFill>
              </a:rPr>
              <a:t>63 </a:t>
            </a:r>
            <a:r>
              <a:rPr lang="fi-FI" b="1" dirty="0">
                <a:solidFill>
                  <a:schemeClr val="tx1"/>
                </a:solidFill>
              </a:rPr>
              <a:t>436 180 €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2"/>
                </a:solidFill>
              </a:rPr>
              <a:t>ВСЕГ</a:t>
            </a:r>
            <a:r>
              <a:rPr lang="fi-FI" b="1" dirty="0">
                <a:solidFill>
                  <a:schemeClr val="accent2"/>
                </a:solidFill>
              </a:rPr>
              <a:t>O</a:t>
            </a:r>
            <a:r>
              <a:rPr lang="fi-FI" b="1" dirty="0" smtClean="0">
                <a:solidFill>
                  <a:schemeClr val="tx1"/>
                </a:solidFill>
              </a:rPr>
              <a:t>						</a:t>
            </a:r>
            <a:r>
              <a:rPr lang="fi-FI" b="1" dirty="0">
                <a:solidFill>
                  <a:schemeClr val="tx1"/>
                </a:solidFill>
              </a:rPr>
              <a:t> </a:t>
            </a:r>
            <a:r>
              <a:rPr lang="fi-FI" b="1" dirty="0" smtClean="0">
                <a:solidFill>
                  <a:schemeClr val="tx1"/>
                </a:solidFill>
              </a:rPr>
              <a:t>                         (57 092 561 €)</a:t>
            </a:r>
            <a:endParaRPr lang="fi-FI" b="1" dirty="0">
              <a:solidFill>
                <a:schemeClr val="tx1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>
                <a:solidFill>
                  <a:srgbClr val="898989"/>
                </a:solidFill>
              </a:rPr>
              <a:t>23</a:t>
            </a:r>
            <a:r>
              <a:rPr lang="fi-FI" dirty="0">
                <a:solidFill>
                  <a:srgbClr val="898989"/>
                </a:solidFill>
              </a:rPr>
              <a:t>.5.2019 Kola, Murmansk </a:t>
            </a:r>
            <a:r>
              <a:rPr lang="fi-FI" dirty="0" err="1">
                <a:solidFill>
                  <a:srgbClr val="898989"/>
                </a:solidFill>
              </a:rPr>
              <a:t>Region</a:t>
            </a:r>
            <a:endParaRPr lang="fi-FI" dirty="0">
              <a:solidFill>
                <a:srgbClr val="898989"/>
              </a:solidFill>
            </a:endParaRPr>
          </a:p>
          <a:p>
            <a:r>
              <a:rPr lang="fi-FI" dirty="0" err="1">
                <a:solidFill>
                  <a:srgbClr val="898989"/>
                </a:solidFill>
              </a:rPr>
              <a:t>Days</a:t>
            </a:r>
            <a:r>
              <a:rPr lang="fi-FI" dirty="0">
                <a:solidFill>
                  <a:srgbClr val="898989"/>
                </a:solidFill>
              </a:rPr>
              <a:t> of Russian-</a:t>
            </a:r>
            <a:r>
              <a:rPr lang="fi-FI" dirty="0" err="1">
                <a:solidFill>
                  <a:srgbClr val="898989"/>
                </a:solidFill>
              </a:rPr>
              <a:t>Finnish</a:t>
            </a:r>
            <a:r>
              <a:rPr lang="fi-FI" dirty="0">
                <a:solidFill>
                  <a:srgbClr val="898989"/>
                </a:solidFill>
              </a:rPr>
              <a:t> Cross-</a:t>
            </a:r>
            <a:r>
              <a:rPr lang="fi-FI" dirty="0" err="1">
                <a:solidFill>
                  <a:srgbClr val="898989"/>
                </a:solidFill>
              </a:rPr>
              <a:t>Border</a:t>
            </a:r>
            <a:r>
              <a:rPr lang="fi-FI" dirty="0">
                <a:solidFill>
                  <a:srgbClr val="898989"/>
                </a:solidFill>
              </a:rPr>
              <a:t> </a:t>
            </a:r>
            <a:r>
              <a:rPr lang="fi-FI" dirty="0" err="1">
                <a:solidFill>
                  <a:srgbClr val="898989"/>
                </a:solidFill>
              </a:rPr>
              <a:t>Cooperation</a:t>
            </a:r>
            <a:endParaRPr lang="fi-FI" dirty="0">
              <a:solidFill>
                <a:srgbClr val="898989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www.kolarctic.info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152214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Kolarctic CBC 2014-2020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fi-FI" altLang="fi-FI" dirty="0" smtClean="0">
                <a:solidFill>
                  <a:schemeClr val="tx1"/>
                </a:solidFill>
              </a:rPr>
              <a:t>Ohjelmassa on toteutettu kolme hankehakua, joissa v</a:t>
            </a:r>
            <a:r>
              <a:rPr lang="en-US" altLang="fi-FI" dirty="0" err="1" smtClean="0">
                <a:solidFill>
                  <a:schemeClr val="tx1"/>
                </a:solidFill>
              </a:rPr>
              <a:t>astaanotettu</a:t>
            </a:r>
            <a:r>
              <a:rPr lang="en-US" altLang="fi-FI" dirty="0" smtClean="0">
                <a:solidFill>
                  <a:schemeClr val="tx1"/>
                </a:solidFill>
              </a:rPr>
              <a:t> </a:t>
            </a:r>
            <a:r>
              <a:rPr lang="en-US" altLang="fi-FI" dirty="0" err="1" smtClean="0">
                <a:solidFill>
                  <a:schemeClr val="tx1"/>
                </a:solidFill>
              </a:rPr>
              <a:t>yhteensä</a:t>
            </a:r>
            <a:r>
              <a:rPr lang="en-US" altLang="fi-FI" dirty="0" smtClean="0">
                <a:solidFill>
                  <a:schemeClr val="tx1"/>
                </a:solidFill>
              </a:rPr>
              <a:t> </a:t>
            </a:r>
            <a:r>
              <a:rPr lang="en-US" altLang="fi-FI" b="1" dirty="0" smtClean="0">
                <a:solidFill>
                  <a:schemeClr val="tx1"/>
                </a:solidFill>
              </a:rPr>
              <a:t>134 </a:t>
            </a:r>
            <a:r>
              <a:rPr lang="en-US" altLang="fi-FI" b="1" dirty="0" err="1" smtClean="0">
                <a:solidFill>
                  <a:schemeClr val="tx1"/>
                </a:solidFill>
              </a:rPr>
              <a:t>hakemusta</a:t>
            </a:r>
            <a:r>
              <a:rPr lang="en-US" altLang="fi-FI" dirty="0" smtClean="0">
                <a:solidFill>
                  <a:schemeClr val="tx1"/>
                </a:solidFill>
              </a:rPr>
              <a:t> ja </a:t>
            </a:r>
            <a:r>
              <a:rPr lang="en-US" altLang="fi-FI" dirty="0" err="1" smtClean="0">
                <a:solidFill>
                  <a:schemeClr val="tx1"/>
                </a:solidFill>
              </a:rPr>
              <a:t>hyväksytty</a:t>
            </a:r>
            <a:r>
              <a:rPr lang="en-US" altLang="fi-FI" dirty="0" smtClean="0">
                <a:solidFill>
                  <a:schemeClr val="tx1"/>
                </a:solidFill>
              </a:rPr>
              <a:t> </a:t>
            </a:r>
            <a:r>
              <a:rPr lang="en-US" altLang="fi-FI" b="1" dirty="0" smtClean="0">
                <a:solidFill>
                  <a:schemeClr val="tx1"/>
                </a:solidFill>
              </a:rPr>
              <a:t>26 </a:t>
            </a:r>
            <a:r>
              <a:rPr lang="en-US" altLang="fi-FI" b="1" dirty="0" err="1" smtClean="0">
                <a:solidFill>
                  <a:schemeClr val="tx1"/>
                </a:solidFill>
              </a:rPr>
              <a:t>perushanketta</a:t>
            </a:r>
            <a:r>
              <a:rPr lang="en-US" altLang="fi-FI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fi-FI" dirty="0" err="1" smtClean="0">
                <a:solidFill>
                  <a:schemeClr val="tx1"/>
                </a:solidFill>
              </a:rPr>
              <a:t>Lisäksi</a:t>
            </a:r>
            <a:r>
              <a:rPr lang="en-US" altLang="fi-FI" dirty="0" smtClean="0">
                <a:solidFill>
                  <a:schemeClr val="tx1"/>
                </a:solidFill>
              </a:rPr>
              <a:t> </a:t>
            </a:r>
            <a:r>
              <a:rPr lang="en-US" altLang="fi-FI" dirty="0" err="1" smtClean="0">
                <a:solidFill>
                  <a:schemeClr val="tx1"/>
                </a:solidFill>
              </a:rPr>
              <a:t>ohjelmasta</a:t>
            </a:r>
            <a:r>
              <a:rPr lang="en-US" altLang="fi-FI" dirty="0" smtClean="0">
                <a:solidFill>
                  <a:schemeClr val="tx1"/>
                </a:solidFill>
              </a:rPr>
              <a:t> on </a:t>
            </a:r>
            <a:r>
              <a:rPr lang="en-US" altLang="fi-FI" dirty="0" err="1" smtClean="0">
                <a:solidFill>
                  <a:schemeClr val="tx1"/>
                </a:solidFill>
              </a:rPr>
              <a:t>rahoitettu</a:t>
            </a:r>
            <a:r>
              <a:rPr lang="en-US" altLang="fi-FI" dirty="0" smtClean="0">
                <a:solidFill>
                  <a:schemeClr val="tx1"/>
                </a:solidFill>
              </a:rPr>
              <a:t> 3 </a:t>
            </a:r>
            <a:r>
              <a:rPr lang="en-US" altLang="fi-FI" dirty="0" err="1" smtClean="0">
                <a:solidFill>
                  <a:schemeClr val="tx1"/>
                </a:solidFill>
              </a:rPr>
              <a:t>suurta</a:t>
            </a:r>
            <a:r>
              <a:rPr lang="en-US" altLang="fi-FI" dirty="0" smtClean="0">
                <a:solidFill>
                  <a:schemeClr val="tx1"/>
                </a:solidFill>
              </a:rPr>
              <a:t> </a:t>
            </a:r>
            <a:r>
              <a:rPr lang="en-US" altLang="fi-FI" dirty="0" err="1" smtClean="0">
                <a:solidFill>
                  <a:schemeClr val="tx1"/>
                </a:solidFill>
              </a:rPr>
              <a:t>infrastruktuurihanketta</a:t>
            </a:r>
            <a:r>
              <a:rPr lang="en-US" altLang="fi-FI" dirty="0" smtClean="0">
                <a:solidFill>
                  <a:schemeClr val="tx1"/>
                </a:solidFill>
              </a:rPr>
              <a:t>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fi-FI" dirty="0" err="1" smtClean="0">
                <a:solidFill>
                  <a:schemeClr val="tx1"/>
                </a:solidFill>
              </a:rPr>
              <a:t>Jäljellä</a:t>
            </a:r>
            <a:r>
              <a:rPr lang="en-US" altLang="fi-FI" dirty="0" smtClean="0">
                <a:solidFill>
                  <a:schemeClr val="tx1"/>
                </a:solidFill>
              </a:rPr>
              <a:t> on EU-</a:t>
            </a:r>
            <a:r>
              <a:rPr lang="en-US" altLang="fi-FI" dirty="0" err="1" smtClean="0">
                <a:solidFill>
                  <a:schemeClr val="tx1"/>
                </a:solidFill>
              </a:rPr>
              <a:t>rahaa</a:t>
            </a:r>
            <a:r>
              <a:rPr lang="en-US" altLang="fi-FI" dirty="0" smtClean="0">
                <a:solidFill>
                  <a:schemeClr val="tx1"/>
                </a:solidFill>
              </a:rPr>
              <a:t> </a:t>
            </a:r>
            <a:r>
              <a:rPr lang="ru-RU" altLang="fi-FI" dirty="0" smtClean="0">
                <a:solidFill>
                  <a:schemeClr val="tx1"/>
                </a:solidFill>
              </a:rPr>
              <a:t>796 000 </a:t>
            </a:r>
            <a:r>
              <a:rPr lang="fi-FI" altLang="fi-FI" dirty="0" smtClean="0">
                <a:solidFill>
                  <a:schemeClr val="tx1"/>
                </a:solidFill>
              </a:rPr>
              <a:t>€, Suomen ja Ruotsin valtion vastinrahaa   9 900 € ja Norjan rahoitusta 1 200 000 €.</a:t>
            </a:r>
            <a:endParaRPr lang="en-US" altLang="fi-FI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ru-RU" altLang="fi-FI" dirty="0">
              <a:solidFill>
                <a:schemeClr val="tx1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ru-RU" altLang="fi-FI" dirty="0" smtClean="0">
                <a:solidFill>
                  <a:schemeClr val="accent2"/>
                </a:solidFill>
              </a:rPr>
              <a:t>В Коларктик программе было открыто 3 Раунда подачи заявок, в результате которых было получено </a:t>
            </a:r>
            <a:r>
              <a:rPr lang="ru-RU" altLang="fi-FI" b="1" dirty="0" smtClean="0">
                <a:solidFill>
                  <a:schemeClr val="accent2"/>
                </a:solidFill>
              </a:rPr>
              <a:t>134 заявки </a:t>
            </a:r>
            <a:r>
              <a:rPr lang="ru-RU" altLang="fi-FI" dirty="0" smtClean="0">
                <a:solidFill>
                  <a:schemeClr val="accent2"/>
                </a:solidFill>
              </a:rPr>
              <a:t>и утверждено на финансирование </a:t>
            </a:r>
            <a:r>
              <a:rPr lang="ru-RU" altLang="fi-FI" b="1" dirty="0" smtClean="0">
                <a:solidFill>
                  <a:schemeClr val="accent2"/>
                </a:solidFill>
              </a:rPr>
              <a:t>26 проектов</a:t>
            </a:r>
            <a:r>
              <a:rPr lang="ru-RU" altLang="fi-FI" dirty="0" smtClean="0">
                <a:solidFill>
                  <a:schemeClr val="accent2"/>
                </a:solidFill>
              </a:rPr>
              <a:t>. Дополнительно, программа финансирует 3 больших инфраструктурных проекта</a:t>
            </a:r>
            <a:r>
              <a:rPr lang="fi-FI" altLang="fi-FI" dirty="0" smtClean="0">
                <a:solidFill>
                  <a:schemeClr val="accent2"/>
                </a:solidFill>
              </a:rPr>
              <a:t>. </a:t>
            </a:r>
            <a:r>
              <a:rPr lang="ru-RU" altLang="fi-FI" dirty="0" smtClean="0">
                <a:solidFill>
                  <a:schemeClr val="accent2"/>
                </a:solidFill>
              </a:rPr>
              <a:t>Финансирование остается</a:t>
            </a:r>
            <a:r>
              <a:rPr lang="fi-FI" altLang="fi-FI" dirty="0" smtClean="0">
                <a:solidFill>
                  <a:schemeClr val="accent2"/>
                </a:solidFill>
              </a:rPr>
              <a:t>:</a:t>
            </a:r>
            <a:r>
              <a:rPr lang="ru-RU" altLang="fi-FI" dirty="0" smtClean="0">
                <a:solidFill>
                  <a:schemeClr val="accent2"/>
                </a:solidFill>
              </a:rPr>
              <a:t> </a:t>
            </a:r>
            <a:r>
              <a:rPr lang="ru-RU" altLang="fi-FI" dirty="0">
                <a:solidFill>
                  <a:schemeClr val="accent2"/>
                </a:solidFill>
              </a:rPr>
              <a:t>ЕС</a:t>
            </a:r>
            <a:r>
              <a:rPr lang="en-US" altLang="fi-FI" dirty="0" smtClean="0">
                <a:solidFill>
                  <a:schemeClr val="accent2"/>
                </a:solidFill>
              </a:rPr>
              <a:t> </a:t>
            </a:r>
            <a:r>
              <a:rPr lang="ru-RU" altLang="fi-FI" dirty="0">
                <a:solidFill>
                  <a:schemeClr val="accent2"/>
                </a:solidFill>
              </a:rPr>
              <a:t>796 000 </a:t>
            </a:r>
            <a:r>
              <a:rPr lang="fi-FI" altLang="fi-FI" dirty="0">
                <a:solidFill>
                  <a:schemeClr val="accent2"/>
                </a:solidFill>
              </a:rPr>
              <a:t>€, </a:t>
            </a:r>
            <a:r>
              <a:rPr lang="ru-RU" altLang="fi-FI" dirty="0">
                <a:solidFill>
                  <a:schemeClr val="accent2"/>
                </a:solidFill>
              </a:rPr>
              <a:t>Национальное  </a:t>
            </a:r>
            <a:r>
              <a:rPr lang="ru-RU" altLang="fi-FI" dirty="0" err="1" smtClean="0">
                <a:solidFill>
                  <a:schemeClr val="accent2"/>
                </a:solidFill>
              </a:rPr>
              <a:t>софинансирование</a:t>
            </a:r>
            <a:r>
              <a:rPr lang="ru-RU" altLang="fi-FI" dirty="0" smtClean="0">
                <a:solidFill>
                  <a:schemeClr val="accent2"/>
                </a:solidFill>
              </a:rPr>
              <a:t> </a:t>
            </a:r>
            <a:r>
              <a:rPr lang="ru-RU" altLang="fi-FI" dirty="0" err="1" smtClean="0">
                <a:solidFill>
                  <a:schemeClr val="accent2"/>
                </a:solidFill>
              </a:rPr>
              <a:t>финляндии</a:t>
            </a:r>
            <a:r>
              <a:rPr lang="fi-FI" altLang="fi-FI" dirty="0" smtClean="0">
                <a:solidFill>
                  <a:schemeClr val="accent2"/>
                </a:solidFill>
              </a:rPr>
              <a:t> </a:t>
            </a:r>
            <a:r>
              <a:rPr lang="ru-RU" altLang="fi-FI" dirty="0">
                <a:solidFill>
                  <a:schemeClr val="accent2"/>
                </a:solidFill>
              </a:rPr>
              <a:t>и</a:t>
            </a:r>
            <a:r>
              <a:rPr lang="ru-RU" altLang="fi-FI" dirty="0" smtClean="0">
                <a:solidFill>
                  <a:schemeClr val="accent2"/>
                </a:solidFill>
              </a:rPr>
              <a:t> Швеци</a:t>
            </a:r>
            <a:r>
              <a:rPr lang="ru-RU" altLang="fi-FI" dirty="0">
                <a:solidFill>
                  <a:schemeClr val="accent2"/>
                </a:solidFill>
              </a:rPr>
              <a:t>и</a:t>
            </a:r>
            <a:r>
              <a:rPr lang="fi-FI" altLang="fi-FI" dirty="0" smtClean="0">
                <a:solidFill>
                  <a:schemeClr val="accent2"/>
                </a:solidFill>
              </a:rPr>
              <a:t> </a:t>
            </a:r>
            <a:r>
              <a:rPr lang="fi-FI" altLang="fi-FI" dirty="0">
                <a:solidFill>
                  <a:schemeClr val="accent2"/>
                </a:solidFill>
              </a:rPr>
              <a:t>9 900 </a:t>
            </a:r>
            <a:r>
              <a:rPr lang="fi-FI" altLang="fi-FI" dirty="0" smtClean="0">
                <a:solidFill>
                  <a:schemeClr val="accent2"/>
                </a:solidFill>
              </a:rPr>
              <a:t>€, </a:t>
            </a:r>
            <a:r>
              <a:rPr lang="ru-RU" altLang="fi-FI" dirty="0">
                <a:solidFill>
                  <a:schemeClr val="accent2"/>
                </a:solidFill>
              </a:rPr>
              <a:t>Норвежское</a:t>
            </a:r>
            <a:r>
              <a:rPr lang="fi-FI" altLang="fi-FI" dirty="0" smtClean="0">
                <a:solidFill>
                  <a:schemeClr val="accent2"/>
                </a:solidFill>
              </a:rPr>
              <a:t> 1 </a:t>
            </a:r>
            <a:r>
              <a:rPr lang="fi-FI" altLang="fi-FI" dirty="0">
                <a:solidFill>
                  <a:schemeClr val="accent2"/>
                </a:solidFill>
              </a:rPr>
              <a:t>200 000 </a:t>
            </a:r>
            <a:r>
              <a:rPr lang="fi-FI" altLang="fi-FI" dirty="0" smtClean="0">
                <a:solidFill>
                  <a:schemeClr val="accent2"/>
                </a:solidFill>
              </a:rPr>
              <a:t>€.</a:t>
            </a:r>
            <a:endParaRPr lang="en-US" altLang="fi-FI" dirty="0" smtClean="0">
              <a:solidFill>
                <a:schemeClr val="accent2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en-US" altLang="fi-FI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altLang="fi-FI" dirty="0"/>
          </a:p>
          <a:p>
            <a:pPr marL="0" indent="0">
              <a:buNone/>
            </a:pPr>
            <a:endParaRPr lang="en-US" b="1" dirty="0">
              <a:solidFill>
                <a:srgbClr val="027889"/>
              </a:solidFill>
              <a:latin typeface="Verdana" pitchFamily="34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027889"/>
              </a:solidFill>
              <a:latin typeface="Verdana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>
                <a:solidFill>
                  <a:srgbClr val="898989"/>
                </a:solidFill>
              </a:rPr>
              <a:t>23</a:t>
            </a:r>
            <a:r>
              <a:rPr lang="fi-FI" dirty="0">
                <a:solidFill>
                  <a:srgbClr val="898989"/>
                </a:solidFill>
              </a:rPr>
              <a:t>.5.2019 Kola, Murmansk </a:t>
            </a:r>
            <a:r>
              <a:rPr lang="fi-FI" dirty="0" err="1">
                <a:solidFill>
                  <a:srgbClr val="898989"/>
                </a:solidFill>
              </a:rPr>
              <a:t>Region</a:t>
            </a:r>
            <a:endParaRPr lang="fi-FI" dirty="0">
              <a:solidFill>
                <a:srgbClr val="898989"/>
              </a:solidFill>
            </a:endParaRPr>
          </a:p>
          <a:p>
            <a:r>
              <a:rPr lang="fi-FI" dirty="0" err="1">
                <a:solidFill>
                  <a:srgbClr val="898989"/>
                </a:solidFill>
              </a:rPr>
              <a:t>Days</a:t>
            </a:r>
            <a:r>
              <a:rPr lang="fi-FI" dirty="0">
                <a:solidFill>
                  <a:srgbClr val="898989"/>
                </a:solidFill>
              </a:rPr>
              <a:t> of Russian-</a:t>
            </a:r>
            <a:r>
              <a:rPr lang="fi-FI" dirty="0" err="1">
                <a:solidFill>
                  <a:srgbClr val="898989"/>
                </a:solidFill>
              </a:rPr>
              <a:t>Finnish</a:t>
            </a:r>
            <a:r>
              <a:rPr lang="fi-FI" dirty="0">
                <a:solidFill>
                  <a:srgbClr val="898989"/>
                </a:solidFill>
              </a:rPr>
              <a:t> Cross-</a:t>
            </a:r>
            <a:r>
              <a:rPr lang="fi-FI" dirty="0" err="1">
                <a:solidFill>
                  <a:srgbClr val="898989"/>
                </a:solidFill>
              </a:rPr>
              <a:t>Border</a:t>
            </a:r>
            <a:r>
              <a:rPr lang="fi-FI" dirty="0">
                <a:solidFill>
                  <a:srgbClr val="898989"/>
                </a:solidFill>
              </a:rPr>
              <a:t> </a:t>
            </a:r>
            <a:r>
              <a:rPr lang="fi-FI" dirty="0" err="1">
                <a:solidFill>
                  <a:srgbClr val="898989"/>
                </a:solidFill>
              </a:rPr>
              <a:t>Cooperation</a:t>
            </a:r>
            <a:endParaRPr lang="fi-FI" dirty="0">
              <a:solidFill>
                <a:srgbClr val="898989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www.kolarctic.info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368862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Kolarctic CBC 2014-2020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Rahoitetut hankkeet jakaantuvat temaattisten tavoitteiden välillä seuraavasti:</a:t>
            </a:r>
            <a:endParaRPr lang="ru-RU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2"/>
                </a:solidFill>
              </a:rPr>
              <a:t>Финансируемые проекты попадают </a:t>
            </a:r>
            <a:endParaRPr lang="fi-FI" dirty="0" smtClean="0">
              <a:solidFill>
                <a:schemeClr val="accent2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2"/>
                </a:solidFill>
              </a:rPr>
              <a:t>в одну и следующих тематических </a:t>
            </a:r>
            <a:endParaRPr lang="fi-FI" dirty="0" smtClean="0">
              <a:solidFill>
                <a:schemeClr val="accent2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2"/>
                </a:solidFill>
              </a:rPr>
              <a:t>целей:</a:t>
            </a:r>
            <a:endParaRPr lang="fi-FI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	TO1 – 11</a:t>
            </a:r>
          </a:p>
          <a:p>
            <a:pPr marL="0" indent="0">
              <a:buNone/>
            </a:pPr>
            <a:r>
              <a:rPr lang="fi-FI" dirty="0"/>
              <a:t>	</a:t>
            </a:r>
            <a:r>
              <a:rPr lang="fi-FI" dirty="0" smtClean="0"/>
              <a:t>TO6 – 10</a:t>
            </a:r>
          </a:p>
          <a:p>
            <a:pPr marL="0" indent="0">
              <a:buNone/>
            </a:pPr>
            <a:r>
              <a:rPr lang="fi-FI" dirty="0"/>
              <a:t>	</a:t>
            </a:r>
            <a:r>
              <a:rPr lang="fi-FI" dirty="0" smtClean="0"/>
              <a:t>TO7 – 7</a:t>
            </a:r>
          </a:p>
          <a:p>
            <a:pPr marL="0" indent="0">
              <a:buNone/>
            </a:pPr>
            <a:r>
              <a:rPr lang="fi-FI" dirty="0"/>
              <a:t>	</a:t>
            </a:r>
            <a:r>
              <a:rPr lang="fi-FI" dirty="0" smtClean="0"/>
              <a:t>TO10 – 1 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>
                <a:solidFill>
                  <a:srgbClr val="898989"/>
                </a:solidFill>
              </a:rPr>
              <a:t>23</a:t>
            </a:r>
            <a:r>
              <a:rPr lang="fi-FI" dirty="0">
                <a:solidFill>
                  <a:srgbClr val="898989"/>
                </a:solidFill>
              </a:rPr>
              <a:t>.5.2019 Kola, Murmansk </a:t>
            </a:r>
            <a:r>
              <a:rPr lang="fi-FI" dirty="0" err="1">
                <a:solidFill>
                  <a:srgbClr val="898989"/>
                </a:solidFill>
              </a:rPr>
              <a:t>Region</a:t>
            </a:r>
            <a:endParaRPr lang="fi-FI" dirty="0">
              <a:solidFill>
                <a:srgbClr val="898989"/>
              </a:solidFill>
            </a:endParaRPr>
          </a:p>
          <a:p>
            <a:r>
              <a:rPr lang="fi-FI" dirty="0" err="1">
                <a:solidFill>
                  <a:srgbClr val="898989"/>
                </a:solidFill>
              </a:rPr>
              <a:t>Days</a:t>
            </a:r>
            <a:r>
              <a:rPr lang="fi-FI" dirty="0">
                <a:solidFill>
                  <a:srgbClr val="898989"/>
                </a:solidFill>
              </a:rPr>
              <a:t> of Russian-</a:t>
            </a:r>
            <a:r>
              <a:rPr lang="fi-FI" dirty="0" err="1">
                <a:solidFill>
                  <a:srgbClr val="898989"/>
                </a:solidFill>
              </a:rPr>
              <a:t>Finnish</a:t>
            </a:r>
            <a:r>
              <a:rPr lang="fi-FI" dirty="0">
                <a:solidFill>
                  <a:srgbClr val="898989"/>
                </a:solidFill>
              </a:rPr>
              <a:t> Cross-</a:t>
            </a:r>
            <a:r>
              <a:rPr lang="fi-FI" dirty="0" err="1">
                <a:solidFill>
                  <a:srgbClr val="898989"/>
                </a:solidFill>
              </a:rPr>
              <a:t>Border</a:t>
            </a:r>
            <a:r>
              <a:rPr lang="fi-FI" dirty="0">
                <a:solidFill>
                  <a:srgbClr val="898989"/>
                </a:solidFill>
              </a:rPr>
              <a:t> </a:t>
            </a:r>
            <a:r>
              <a:rPr lang="fi-FI" dirty="0" err="1">
                <a:solidFill>
                  <a:srgbClr val="898989"/>
                </a:solidFill>
              </a:rPr>
              <a:t>Cooperation</a:t>
            </a:r>
            <a:endParaRPr lang="fi-FI" dirty="0">
              <a:solidFill>
                <a:srgbClr val="898989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5291" y="2413655"/>
            <a:ext cx="5835960" cy="437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5605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Kolarctic CBC 2014-2020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fi-FI" dirty="0" smtClean="0"/>
              <a:t>Rahoitetuissa hankkeissa on partnereita eri maista seuraavasti: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solidFill>
                  <a:schemeClr val="accent2"/>
                </a:solidFill>
              </a:rPr>
              <a:t>Финансируемые проекты включают партнеров из 4 стран:</a:t>
            </a:r>
            <a:endParaRPr lang="fi-FI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/>
              <a:t>	</a:t>
            </a:r>
            <a:r>
              <a:rPr lang="fi-FI" dirty="0" smtClean="0"/>
              <a:t>Venäjä / </a:t>
            </a:r>
            <a:r>
              <a:rPr lang="ru-RU" dirty="0" smtClean="0"/>
              <a:t>Россия</a:t>
            </a:r>
            <a:r>
              <a:rPr lang="fi-FI" dirty="0" smtClean="0"/>
              <a:t> – </a:t>
            </a:r>
            <a:r>
              <a:rPr lang="ru-RU" dirty="0" smtClean="0"/>
              <a:t>57</a:t>
            </a:r>
            <a:endParaRPr lang="fi-FI" dirty="0" smtClean="0"/>
          </a:p>
          <a:p>
            <a:pPr marL="0" indent="0">
              <a:buNone/>
            </a:pPr>
            <a:r>
              <a:rPr lang="fi-FI" dirty="0"/>
              <a:t>	</a:t>
            </a:r>
            <a:r>
              <a:rPr lang="fi-FI" dirty="0" smtClean="0"/>
              <a:t>Suomi /  </a:t>
            </a:r>
            <a:r>
              <a:rPr lang="ru-RU" dirty="0" smtClean="0"/>
              <a:t>Финляндия </a:t>
            </a:r>
            <a:r>
              <a:rPr lang="fi-FI" dirty="0" smtClean="0"/>
              <a:t>– </a:t>
            </a:r>
            <a:r>
              <a:rPr lang="ru-RU" dirty="0" smtClean="0"/>
              <a:t>43</a:t>
            </a:r>
            <a:endParaRPr lang="fi-FI" dirty="0" smtClean="0"/>
          </a:p>
          <a:p>
            <a:pPr marL="0" indent="0">
              <a:buNone/>
            </a:pPr>
            <a:r>
              <a:rPr lang="fi-FI" dirty="0"/>
              <a:t>	Norja /  </a:t>
            </a:r>
            <a:r>
              <a:rPr lang="ru-RU" dirty="0"/>
              <a:t>Норвегия 39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	</a:t>
            </a:r>
            <a:r>
              <a:rPr lang="fi-FI" dirty="0" smtClean="0"/>
              <a:t>Ruotsi /  </a:t>
            </a:r>
            <a:r>
              <a:rPr lang="ru-RU" dirty="0" smtClean="0"/>
              <a:t>Швеция </a:t>
            </a:r>
            <a:r>
              <a:rPr lang="fi-FI" dirty="0" smtClean="0"/>
              <a:t>– </a:t>
            </a:r>
            <a:r>
              <a:rPr lang="ru-RU" dirty="0" smtClean="0"/>
              <a:t>22</a:t>
            </a:r>
            <a:endParaRPr lang="fi-FI" dirty="0" smtClean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>
                <a:solidFill>
                  <a:srgbClr val="898989"/>
                </a:solidFill>
              </a:rPr>
              <a:t>23</a:t>
            </a:r>
            <a:r>
              <a:rPr lang="fi-FI" dirty="0">
                <a:solidFill>
                  <a:srgbClr val="898989"/>
                </a:solidFill>
              </a:rPr>
              <a:t>.5.2019 Kola, Murmansk </a:t>
            </a:r>
            <a:r>
              <a:rPr lang="fi-FI" dirty="0" err="1">
                <a:solidFill>
                  <a:srgbClr val="898989"/>
                </a:solidFill>
              </a:rPr>
              <a:t>Region</a:t>
            </a:r>
            <a:endParaRPr lang="fi-FI" dirty="0">
              <a:solidFill>
                <a:srgbClr val="898989"/>
              </a:solidFill>
            </a:endParaRPr>
          </a:p>
          <a:p>
            <a:r>
              <a:rPr lang="fi-FI" dirty="0" err="1">
                <a:solidFill>
                  <a:srgbClr val="898989"/>
                </a:solidFill>
              </a:rPr>
              <a:t>Days</a:t>
            </a:r>
            <a:r>
              <a:rPr lang="fi-FI" dirty="0">
                <a:solidFill>
                  <a:srgbClr val="898989"/>
                </a:solidFill>
              </a:rPr>
              <a:t> of Russian-</a:t>
            </a:r>
            <a:r>
              <a:rPr lang="fi-FI" dirty="0" err="1">
                <a:solidFill>
                  <a:srgbClr val="898989"/>
                </a:solidFill>
              </a:rPr>
              <a:t>Finnish</a:t>
            </a:r>
            <a:r>
              <a:rPr lang="fi-FI" dirty="0">
                <a:solidFill>
                  <a:srgbClr val="898989"/>
                </a:solidFill>
              </a:rPr>
              <a:t> Cross-</a:t>
            </a:r>
            <a:r>
              <a:rPr lang="fi-FI" dirty="0" err="1">
                <a:solidFill>
                  <a:srgbClr val="898989"/>
                </a:solidFill>
              </a:rPr>
              <a:t>Border</a:t>
            </a:r>
            <a:r>
              <a:rPr lang="fi-FI" dirty="0">
                <a:solidFill>
                  <a:srgbClr val="898989"/>
                </a:solidFill>
              </a:rPr>
              <a:t> </a:t>
            </a:r>
            <a:r>
              <a:rPr lang="fi-FI" dirty="0" err="1">
                <a:solidFill>
                  <a:srgbClr val="898989"/>
                </a:solidFill>
              </a:rPr>
              <a:t>Cooperation</a:t>
            </a:r>
            <a:endParaRPr lang="fi-FI" dirty="0">
              <a:solidFill>
                <a:srgbClr val="898989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7405" y="2529820"/>
            <a:ext cx="6373901" cy="424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9779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Kolarctic CBC 2014-2020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28667" y="1274697"/>
            <a:ext cx="11552662" cy="500524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i-FI" sz="4000" b="1" dirty="0" smtClean="0">
              <a:hlinkClick r:id="rId2"/>
            </a:endParaRPr>
          </a:p>
          <a:p>
            <a:pPr marL="0" indent="0">
              <a:buNone/>
            </a:pPr>
            <a:r>
              <a:rPr lang="fi-FI" sz="4000" b="1" dirty="0" smtClean="0">
                <a:hlinkClick r:id="rId2"/>
              </a:rPr>
              <a:t>http</a:t>
            </a:r>
            <a:r>
              <a:rPr lang="fi-FI" sz="4000" b="1" dirty="0">
                <a:hlinkClick r:id="rId2"/>
              </a:rPr>
              <a:t>://kolarctic.info</a:t>
            </a:r>
            <a:endParaRPr lang="fi-FI" sz="4000" b="1" dirty="0"/>
          </a:p>
          <a:p>
            <a:pPr marL="0" indent="0">
              <a:buNone/>
            </a:pPr>
            <a:endParaRPr lang="fi-FI" sz="4000" b="1" dirty="0" smtClean="0"/>
          </a:p>
          <a:p>
            <a:pPr marL="0" indent="0">
              <a:buNone/>
            </a:pPr>
            <a:r>
              <a:rPr lang="fi-FI" sz="4000" b="1" dirty="0" smtClean="0"/>
              <a:t>Twitter</a:t>
            </a:r>
            <a:r>
              <a:rPr lang="fi-FI" sz="4000" b="1" dirty="0"/>
              <a:t>, </a:t>
            </a:r>
            <a:r>
              <a:rPr lang="fi-FI" sz="4000" b="1" dirty="0" smtClean="0"/>
              <a:t>Facebook</a:t>
            </a:r>
            <a:endParaRPr lang="fi-FI" sz="4000" b="1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>
                <a:solidFill>
                  <a:srgbClr val="898989"/>
                </a:solidFill>
              </a:rPr>
              <a:t>23</a:t>
            </a:r>
            <a:r>
              <a:rPr lang="fi-FI" dirty="0">
                <a:solidFill>
                  <a:srgbClr val="898989"/>
                </a:solidFill>
              </a:rPr>
              <a:t>.5.2019 Kola, Murmansk </a:t>
            </a:r>
            <a:r>
              <a:rPr lang="fi-FI" dirty="0" err="1">
                <a:solidFill>
                  <a:srgbClr val="898989"/>
                </a:solidFill>
              </a:rPr>
              <a:t>Region</a:t>
            </a:r>
            <a:endParaRPr lang="fi-FI" dirty="0">
              <a:solidFill>
                <a:srgbClr val="898989"/>
              </a:solidFill>
            </a:endParaRPr>
          </a:p>
          <a:p>
            <a:r>
              <a:rPr lang="fi-FI" dirty="0" err="1">
                <a:solidFill>
                  <a:srgbClr val="898989"/>
                </a:solidFill>
              </a:rPr>
              <a:t>Days</a:t>
            </a:r>
            <a:r>
              <a:rPr lang="fi-FI" dirty="0">
                <a:solidFill>
                  <a:srgbClr val="898989"/>
                </a:solidFill>
              </a:rPr>
              <a:t> of Russian-</a:t>
            </a:r>
            <a:r>
              <a:rPr lang="fi-FI" dirty="0" err="1">
                <a:solidFill>
                  <a:srgbClr val="898989"/>
                </a:solidFill>
              </a:rPr>
              <a:t>Finnish</a:t>
            </a:r>
            <a:r>
              <a:rPr lang="fi-FI" dirty="0">
                <a:solidFill>
                  <a:srgbClr val="898989"/>
                </a:solidFill>
              </a:rPr>
              <a:t> Cross-</a:t>
            </a:r>
            <a:r>
              <a:rPr lang="fi-FI" dirty="0" err="1">
                <a:solidFill>
                  <a:srgbClr val="898989"/>
                </a:solidFill>
              </a:rPr>
              <a:t>Border</a:t>
            </a:r>
            <a:r>
              <a:rPr lang="fi-FI" dirty="0">
                <a:solidFill>
                  <a:srgbClr val="898989"/>
                </a:solidFill>
              </a:rPr>
              <a:t> </a:t>
            </a:r>
            <a:r>
              <a:rPr lang="fi-FI" dirty="0" err="1">
                <a:solidFill>
                  <a:srgbClr val="898989"/>
                </a:solidFill>
              </a:rPr>
              <a:t>Cooperation</a:t>
            </a:r>
            <a:endParaRPr lang="fi-FI" dirty="0">
              <a:solidFill>
                <a:srgbClr val="898989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4546" y="2435199"/>
            <a:ext cx="5807235" cy="435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8389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Kolarctic CBC 2014 - 2020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fi-FI" dirty="0" smtClean="0"/>
              <a:t>Hankkeet päättyvät vuoden 2022 loppuun mennessä.</a:t>
            </a:r>
            <a:endParaRPr lang="fi-FI" dirty="0"/>
          </a:p>
          <a:p>
            <a:pPr marL="0" indent="0">
              <a:buNone/>
            </a:pPr>
            <a:r>
              <a:rPr lang="ru-RU" dirty="0" smtClean="0"/>
              <a:t>Проекты должны быть завершены не позднее 2022 года.</a:t>
            </a:r>
            <a:endParaRPr lang="fi-FI" dirty="0" smtClean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smtClean="0"/>
              <a:t>Seuraava ohjelmakausi, uusi ohjelma?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Следующий программный период, новая программа</a:t>
            </a:r>
            <a:r>
              <a:rPr lang="fi-FI" dirty="0" smtClean="0"/>
              <a:t>?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>
                <a:solidFill>
                  <a:srgbClr val="898989"/>
                </a:solidFill>
              </a:rPr>
              <a:t>23</a:t>
            </a:r>
            <a:r>
              <a:rPr lang="fi-FI" dirty="0">
                <a:solidFill>
                  <a:srgbClr val="898989"/>
                </a:solidFill>
              </a:rPr>
              <a:t>.5.2019 Kola, Murmansk </a:t>
            </a:r>
            <a:r>
              <a:rPr lang="fi-FI" dirty="0" err="1">
                <a:solidFill>
                  <a:srgbClr val="898989"/>
                </a:solidFill>
              </a:rPr>
              <a:t>Region</a:t>
            </a:r>
            <a:endParaRPr lang="fi-FI" dirty="0">
              <a:solidFill>
                <a:srgbClr val="898989"/>
              </a:solidFill>
            </a:endParaRPr>
          </a:p>
          <a:p>
            <a:r>
              <a:rPr lang="fi-FI" dirty="0" err="1">
                <a:solidFill>
                  <a:srgbClr val="898989"/>
                </a:solidFill>
              </a:rPr>
              <a:t>Days</a:t>
            </a:r>
            <a:r>
              <a:rPr lang="fi-FI" dirty="0">
                <a:solidFill>
                  <a:srgbClr val="898989"/>
                </a:solidFill>
              </a:rPr>
              <a:t> of Russian-</a:t>
            </a:r>
            <a:r>
              <a:rPr lang="fi-FI" dirty="0" err="1">
                <a:solidFill>
                  <a:srgbClr val="898989"/>
                </a:solidFill>
              </a:rPr>
              <a:t>Finnish</a:t>
            </a:r>
            <a:r>
              <a:rPr lang="fi-FI" dirty="0">
                <a:solidFill>
                  <a:srgbClr val="898989"/>
                </a:solidFill>
              </a:rPr>
              <a:t> Cross-</a:t>
            </a:r>
            <a:r>
              <a:rPr lang="fi-FI" dirty="0" err="1">
                <a:solidFill>
                  <a:srgbClr val="898989"/>
                </a:solidFill>
              </a:rPr>
              <a:t>Border</a:t>
            </a:r>
            <a:r>
              <a:rPr lang="fi-FI" dirty="0">
                <a:solidFill>
                  <a:srgbClr val="898989"/>
                </a:solidFill>
              </a:rPr>
              <a:t> </a:t>
            </a:r>
            <a:r>
              <a:rPr lang="fi-FI" dirty="0" err="1">
                <a:solidFill>
                  <a:srgbClr val="898989"/>
                </a:solidFill>
              </a:rPr>
              <a:t>Cooperation</a:t>
            </a:r>
            <a:endParaRPr lang="fi-FI" dirty="0">
              <a:solidFill>
                <a:srgbClr val="898989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www.kolarctic.info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2687929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Kolarctic CBC 2014 - 2020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fi-FI" dirty="0" smtClean="0"/>
          </a:p>
          <a:p>
            <a:pPr marL="0" indent="0" algn="ctr">
              <a:buNone/>
            </a:pPr>
            <a:r>
              <a:rPr lang="fi-FI" sz="4000" b="1" dirty="0" smtClean="0">
                <a:solidFill>
                  <a:srgbClr val="027889"/>
                </a:solidFill>
              </a:rPr>
              <a:t>Kiitos mielenkiinnostanne!</a:t>
            </a:r>
            <a:endParaRPr lang="ru-RU" sz="4000" b="1" dirty="0" smtClean="0">
              <a:solidFill>
                <a:srgbClr val="027889"/>
              </a:solidFill>
            </a:endParaRP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027889"/>
                </a:solidFill>
              </a:rPr>
              <a:t>Спасибо за внимание!</a:t>
            </a:r>
            <a:endParaRPr lang="fi-FI" sz="4000" b="1" dirty="0" smtClean="0">
              <a:solidFill>
                <a:srgbClr val="027889"/>
              </a:solidFill>
            </a:endParaRPr>
          </a:p>
          <a:p>
            <a:pPr marL="0" indent="0" algn="ctr">
              <a:buNone/>
            </a:pPr>
            <a:endParaRPr lang="fi-FI" sz="4000" b="1" dirty="0">
              <a:solidFill>
                <a:srgbClr val="027889"/>
              </a:solidFill>
            </a:endParaRPr>
          </a:p>
          <a:p>
            <a:pPr marL="0" indent="0" algn="ctr">
              <a:buNone/>
            </a:pPr>
            <a:r>
              <a:rPr lang="fi-FI" sz="2000" b="1" dirty="0" smtClean="0">
                <a:solidFill>
                  <a:srgbClr val="027889"/>
                </a:solidFill>
              </a:rPr>
              <a:t>Riikka.Oittinen@lapinliitto.fi</a:t>
            </a:r>
            <a:endParaRPr lang="fi-FI" sz="2000" b="1" dirty="0">
              <a:solidFill>
                <a:srgbClr val="027889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>
                <a:solidFill>
                  <a:srgbClr val="898989"/>
                </a:solidFill>
              </a:rPr>
              <a:t>23</a:t>
            </a:r>
            <a:r>
              <a:rPr lang="fi-FI" dirty="0">
                <a:solidFill>
                  <a:srgbClr val="898989"/>
                </a:solidFill>
              </a:rPr>
              <a:t>.5.2019 Kola, Murmansk </a:t>
            </a:r>
            <a:r>
              <a:rPr lang="fi-FI" dirty="0" err="1">
                <a:solidFill>
                  <a:srgbClr val="898989"/>
                </a:solidFill>
              </a:rPr>
              <a:t>Region</a:t>
            </a:r>
            <a:endParaRPr lang="fi-FI" dirty="0">
              <a:solidFill>
                <a:srgbClr val="898989"/>
              </a:solidFill>
            </a:endParaRPr>
          </a:p>
          <a:p>
            <a:r>
              <a:rPr lang="fi-FI" dirty="0" err="1">
                <a:solidFill>
                  <a:srgbClr val="898989"/>
                </a:solidFill>
              </a:rPr>
              <a:t>Days</a:t>
            </a:r>
            <a:r>
              <a:rPr lang="fi-FI" dirty="0">
                <a:solidFill>
                  <a:srgbClr val="898989"/>
                </a:solidFill>
              </a:rPr>
              <a:t> of Russian-</a:t>
            </a:r>
            <a:r>
              <a:rPr lang="fi-FI" dirty="0" err="1">
                <a:solidFill>
                  <a:srgbClr val="898989"/>
                </a:solidFill>
              </a:rPr>
              <a:t>Finnish</a:t>
            </a:r>
            <a:r>
              <a:rPr lang="fi-FI" dirty="0">
                <a:solidFill>
                  <a:srgbClr val="898989"/>
                </a:solidFill>
              </a:rPr>
              <a:t> Cross-</a:t>
            </a:r>
            <a:r>
              <a:rPr lang="fi-FI" dirty="0" err="1">
                <a:solidFill>
                  <a:srgbClr val="898989"/>
                </a:solidFill>
              </a:rPr>
              <a:t>Border</a:t>
            </a:r>
            <a:r>
              <a:rPr lang="fi-FI" dirty="0">
                <a:solidFill>
                  <a:srgbClr val="898989"/>
                </a:solidFill>
              </a:rPr>
              <a:t> </a:t>
            </a:r>
            <a:r>
              <a:rPr lang="fi-FI" dirty="0" err="1">
                <a:solidFill>
                  <a:srgbClr val="898989"/>
                </a:solidFill>
              </a:rPr>
              <a:t>Cooperation</a:t>
            </a:r>
            <a:endParaRPr lang="fi-FI" dirty="0">
              <a:solidFill>
                <a:srgbClr val="898989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www.kolarctic.info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3253276136"/>
      </p:ext>
    </p:extLst>
  </p:cSld>
  <p:clrMapOvr>
    <a:masterClrMapping/>
  </p:clrMapOvr>
</p:sld>
</file>

<file path=ppt/theme/theme1.xml><?xml version="1.0" encoding="utf-8"?>
<a:theme xmlns:a="http://schemas.openxmlformats.org/drawingml/2006/main" name="1. Kolarctic CB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. Kolarctic CBC - Love your neighbou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2543</TotalTime>
  <Words>396</Words>
  <Application>Microsoft Office PowerPoint</Application>
  <PresentationFormat>Произвольный</PresentationFormat>
  <Paragraphs>98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1. Kolarctic CBC</vt:lpstr>
      <vt:lpstr>2. Kolarctic CBC - Love your neighbour</vt:lpstr>
      <vt:lpstr>Kolarctic  Cross Border Cooperation (CBC)  2014-2020</vt:lpstr>
      <vt:lpstr>Kolarctic CBC 2014 - 2020</vt:lpstr>
      <vt:lpstr>Kolarctic CBC 2014-2020</vt:lpstr>
      <vt:lpstr>Kolarctic CBC 2014-2020</vt:lpstr>
      <vt:lpstr>Kolarctic CBC 2014-2020</vt:lpstr>
      <vt:lpstr>Kolarctic CBC 2014-2020</vt:lpstr>
      <vt:lpstr>Kolarctic CBC 2014 - 2020</vt:lpstr>
      <vt:lpstr>Kolarctic CBC 2014 - 2020</vt:lpstr>
    </vt:vector>
  </TitlesOfParts>
  <Company>Lapin liitto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Lahdenranta Marjaana Lapin Liitto</dc:creator>
  <cp:lastModifiedBy>afonin</cp:lastModifiedBy>
  <cp:revision>171</cp:revision>
  <cp:lastPrinted>2017-08-02T10:55:28Z</cp:lastPrinted>
  <dcterms:created xsi:type="dcterms:W3CDTF">2016-03-30T12:00:57Z</dcterms:created>
  <dcterms:modified xsi:type="dcterms:W3CDTF">2019-06-05T12:13:56Z</dcterms:modified>
</cp:coreProperties>
</file>