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13"/>
  </p:notesMasterIdLst>
  <p:handoutMasterIdLst>
    <p:handoutMasterId r:id="rId14"/>
  </p:handoutMasterIdLst>
  <p:sldIdLst>
    <p:sldId id="288" r:id="rId2"/>
    <p:sldId id="289" r:id="rId3"/>
    <p:sldId id="291" r:id="rId4"/>
    <p:sldId id="292" r:id="rId5"/>
    <p:sldId id="293" r:id="rId6"/>
    <p:sldId id="303" r:id="rId7"/>
    <p:sldId id="304" r:id="rId8"/>
    <p:sldId id="305" r:id="rId9"/>
    <p:sldId id="306" r:id="rId10"/>
    <p:sldId id="307" r:id="rId11"/>
    <p:sldId id="29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4420" autoAdjust="0"/>
    <p:restoredTop sz="95337" autoAdjust="0"/>
  </p:normalViewPr>
  <p:slideViewPr>
    <p:cSldViewPr snapToGrid="0" snapToObjects="1">
      <p:cViewPr varScale="1">
        <p:scale>
          <a:sx n="115" d="100"/>
          <a:sy n="115" d="100"/>
        </p:scale>
        <p:origin x="46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>
        <p:scale>
          <a:sx n="100" d="100"/>
          <a:sy n="100" d="100"/>
        </p:scale>
        <p:origin x="3552" y="-2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98FFC-99D3-41FC-9786-3915F36017D0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1070A-5F78-4CEE-9B2C-0C92771BD6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660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6B94D-7236-9A46-888C-9F182B430DDB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DD852-1E19-5541-952D-31E9D7BBC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26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DD852-1E19-5541-952D-31E9D7BBCC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19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DD852-1E19-5541-952D-31E9D7BBCC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24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DD852-1E19-5541-952D-31E9D7BBCC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4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DD852-1E19-5541-952D-31E9D7BBCC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76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DD852-1E19-5541-952D-31E9D7BBCC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98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DD852-1E19-5541-952D-31E9D7BBCC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61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DD852-1E19-5541-952D-31E9D7BBCC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71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DD852-1E19-5541-952D-31E9D7BBCC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86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DD852-1E19-5541-952D-31E9D7BBCC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83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DD852-1E19-5541-952D-31E9D7BBCC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73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DD852-1E19-5541-952D-31E9D7BBCC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37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3/22/2019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45427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3/22/2019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2660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3/22/2019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27383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3/22/2019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76492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3/22/2019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35609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3/22/2019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53946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3/22/2019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0896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3/22/2019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37435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3/22/2019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6443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3/22/2019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87142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3/22/2019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34391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F1133-3259-4C45-BABA-5B62D9C6F78D}" type="datetimeFigureOut">
              <a:rPr lang="en-US" smtClean="0"/>
              <a:t>3/22/2019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6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mailto:birgir@skypasyn.i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tanislav@skipasyn.is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hyperlink" Target="mailto:market@skipasyn.r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aevar@skipasyn.is" TargetMode="External"/><Relationship Id="rId5" Type="http://schemas.openxmlformats.org/officeDocument/2006/relationships/hyperlink" Target="http://www.skipasyn.is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12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" t="8140" r="78906" b="26223"/>
          <a:stretch/>
        </p:blipFill>
        <p:spPr>
          <a:xfrm>
            <a:off x="221122" y="290911"/>
            <a:ext cx="1620245" cy="271443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46275" y="1268845"/>
            <a:ext cx="11794282" cy="1641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 smtClean="0">
                <a:ln w="28575"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</a:t>
            </a:r>
            <a:r>
              <a:rPr lang="en-US" sz="80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80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n w="28575">
                  <a:noFill/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РАЗРАБОТКИ </a:t>
            </a:r>
            <a:r>
              <a:rPr lang="ru-RU" sz="2400" b="1" dirty="0">
                <a:ln w="28575">
                  <a:noFill/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 ЭФФЕКТИВНЫХ</a:t>
            </a:r>
            <a:endParaRPr lang="ru-RU" sz="2400" b="1" dirty="0" smtClean="0">
              <a:ln w="28575">
                <a:noFill/>
              </a:ln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n w="28575">
                  <a:noFill/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МОДЕРНИЗАЦИЙ И ПЕРЕОБОРУДОВАНИЙ</a:t>
            </a:r>
          </a:p>
          <a:p>
            <a:r>
              <a:rPr lang="ru-RU" sz="2400" b="1" dirty="0" smtClean="0">
                <a:ln w="28575">
                  <a:noFill/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РЫБОЛОВНЫХ СУДОВ</a:t>
            </a:r>
            <a:endParaRPr lang="en-US" sz="2400" b="1" dirty="0" smtClean="0">
              <a:ln w="28575">
                <a:noFill/>
              </a:ln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0" y="3255870"/>
            <a:ext cx="12192000" cy="85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946275" y="290911"/>
            <a:ext cx="4759325" cy="904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МЕЖДУНАРОДНАЯ КОНФЕРЕНЦИЯ</a:t>
            </a:r>
          </a:p>
          <a:p>
            <a:pPr marL="0" indent="0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РЫБОЛОВСТВО В АРКТИКЕ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8542547" y="238214"/>
            <a:ext cx="3556142" cy="878209"/>
          </a:xfrm>
          <a:prstGeom prst="rect">
            <a:avLst/>
          </a:prstGeom>
        </p:spPr>
      </p:pic>
      <p:sp>
        <p:nvSpPr>
          <p:cNvPr id="11" name="Rectangle 3"/>
          <p:cNvSpPr/>
          <p:nvPr/>
        </p:nvSpPr>
        <p:spPr>
          <a:xfrm>
            <a:off x="0" y="682"/>
            <a:ext cx="12192000" cy="85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081" y="3591503"/>
            <a:ext cx="2213219" cy="3195023"/>
          </a:xfrm>
          <a:prstGeom prst="rect">
            <a:avLst/>
          </a:prstGeom>
        </p:spPr>
      </p:pic>
      <p:sp>
        <p:nvSpPr>
          <p:cNvPr id="13" name="Rectangle 11"/>
          <p:cNvSpPr/>
          <p:nvPr/>
        </p:nvSpPr>
        <p:spPr>
          <a:xfrm>
            <a:off x="-3322" y="6764800"/>
            <a:ext cx="12192000" cy="85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solidFill>
                <a:srgbClr val="00B0F0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584209" y="4455662"/>
            <a:ext cx="6121391" cy="1726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kern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Станислав Дудин</a:t>
            </a:r>
            <a:endParaRPr lang="is-IS" sz="2000" b="1" kern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is-IS" sz="2000" kern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MSc, PhD c. grad, AMRINA</a:t>
            </a:r>
            <a:endParaRPr lang="en-US" sz="2000" kern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kern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директора, </a:t>
            </a:r>
            <a:r>
              <a:rPr lang="en-US" sz="2000" kern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Naval Architect</a:t>
            </a:r>
            <a:endParaRPr lang="ru-RU" sz="2000" kern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kern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«СКИПАСИН»</a:t>
            </a:r>
            <a:endParaRPr lang="is-IS" sz="2000" kern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kern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stanislav@skipasyn.is</a:t>
            </a:r>
            <a:endParaRPr lang="en-US" sz="2000" kern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3031982" y="3873344"/>
            <a:ext cx="6121391" cy="1726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Birgir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Sævarsson</a:t>
            </a:r>
            <a:endPara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Биргир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Сайварссон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Руководитель проектов</a:t>
            </a:r>
            <a:endParaRPr lang="is-I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s-I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SKIPASÝN ICELAND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birgir@skypasyn.is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0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9347199" y="238214"/>
            <a:ext cx="2586389" cy="638723"/>
          </a:xfrm>
          <a:prstGeom prst="rect">
            <a:avLst/>
          </a:prstGeom>
        </p:spPr>
      </p:pic>
      <p:sp>
        <p:nvSpPr>
          <p:cNvPr id="11" name="Rectangle 3"/>
          <p:cNvSpPr/>
          <p:nvPr/>
        </p:nvSpPr>
        <p:spPr>
          <a:xfrm>
            <a:off x="0" y="682"/>
            <a:ext cx="12192000" cy="85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" name="Rectangle 11"/>
          <p:cNvSpPr/>
          <p:nvPr/>
        </p:nvSpPr>
        <p:spPr>
          <a:xfrm>
            <a:off x="-3322" y="6764800"/>
            <a:ext cx="12192000" cy="85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solidFill>
                <a:srgbClr val="00B0F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443" y="166945"/>
            <a:ext cx="62327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28575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ПРОЧИЕ ПРОЕКТЫ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16" name="Rectangle 3"/>
          <p:cNvSpPr/>
          <p:nvPr/>
        </p:nvSpPr>
        <p:spPr>
          <a:xfrm>
            <a:off x="-3322" y="995835"/>
            <a:ext cx="12192000" cy="85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8" name="Picture 2" descr="C:\Users\Birgir\Documents\Heimasida\Our Designs\Online+\Árni 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68" y="1445540"/>
            <a:ext cx="3406125" cy="249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5150" y="4468772"/>
            <a:ext cx="3612622" cy="2120080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 rotWithShape="1">
          <a:blip r:embed="rId7"/>
          <a:srcRect l="50293"/>
          <a:stretch/>
        </p:blipFill>
        <p:spPr>
          <a:xfrm>
            <a:off x="514498" y="4397878"/>
            <a:ext cx="1686742" cy="1340247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 rotWithShape="1">
          <a:blip r:embed="rId7"/>
          <a:srcRect r="50586"/>
          <a:stretch/>
        </p:blipFill>
        <p:spPr>
          <a:xfrm>
            <a:off x="3983581" y="5609043"/>
            <a:ext cx="1104507" cy="882820"/>
          </a:xfrm>
          <a:prstGeom prst="rect">
            <a:avLst/>
          </a:prstGeom>
        </p:spPr>
      </p:pic>
      <p:pic>
        <p:nvPicPr>
          <p:cNvPr id="14" name="Рисунок 13" descr="D:\002_WORK\000A_SkipaSynRus\01_Предприятие\Маркетинг\01_Ships\04_Ярусоловы\452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10" y="1223229"/>
            <a:ext cx="4953203" cy="2803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/>
          <a:srcRect t="4633"/>
          <a:stretch/>
        </p:blipFill>
        <p:spPr>
          <a:xfrm>
            <a:off x="6165248" y="4259386"/>
            <a:ext cx="5119798" cy="223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8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/>
          <p:nvPr/>
        </p:nvSpPr>
        <p:spPr>
          <a:xfrm>
            <a:off x="0" y="682"/>
            <a:ext cx="12192000" cy="85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" name="Rectangle 11"/>
          <p:cNvSpPr/>
          <p:nvPr/>
        </p:nvSpPr>
        <p:spPr>
          <a:xfrm>
            <a:off x="-3322" y="6764800"/>
            <a:ext cx="12192000" cy="85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solidFill>
                <a:srgbClr val="00B0F0"/>
              </a:solidFill>
            </a:endParaRPr>
          </a:p>
        </p:txBody>
      </p:sp>
      <p:pic>
        <p:nvPicPr>
          <p:cNvPr id="7" name="Picture 2" descr="https://scontent.xx.fbcdn.net/v/t1.0-9/10153764_735494013186218_8373200986251519044_n.jpg?oh=118b80a3ae0a2436f341922ba784fd62&amp;oe=58CCD4C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4" y="2054947"/>
            <a:ext cx="6082110" cy="405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/>
          <p:nvPr/>
        </p:nvSpPr>
        <p:spPr>
          <a:xfrm>
            <a:off x="0" y="1292463"/>
            <a:ext cx="12192000" cy="85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" name="Прямоугольник 2"/>
          <p:cNvSpPr/>
          <p:nvPr/>
        </p:nvSpPr>
        <p:spPr>
          <a:xfrm>
            <a:off x="165099" y="1939682"/>
            <a:ext cx="54070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Ваше внимание!</a:t>
            </a:r>
          </a:p>
          <a:p>
            <a:pPr marL="514350" indent="-514350">
              <a:buAutoNum type="arabicPeriod"/>
            </a:pPr>
            <a:endParaRPr lang="ru-RU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5099" y="2523245"/>
            <a:ext cx="54070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ru-RU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Приглашаем Вас завтра на Круглый Стол «Россия – Исландия: Сотрудничество» и бизнес-встречи в рабочей сессии!</a:t>
            </a:r>
            <a:endParaRPr lang="ru-RU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5099" y="4729761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ru-RU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рады услышать Вас и продолжить дальнейшее </a:t>
            </a:r>
            <a:r>
              <a:rPr lang="ru-RU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взаимодействие!</a:t>
            </a:r>
            <a:endParaRPr lang="ru-RU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4173707" y="212775"/>
            <a:ext cx="3837942" cy="94780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85653" y="1939682"/>
            <a:ext cx="540702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SKIPAS</a:t>
            </a:r>
            <a:r>
              <a:rPr lang="is-I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ÝN Icelandic</a:t>
            </a:r>
          </a:p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Reykjavik, Iceland</a:t>
            </a:r>
          </a:p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www.skipasyn.is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saevar@skipasyn.is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«СКИПАСИН»</a:t>
            </a:r>
          </a:p>
          <a:p>
            <a:r>
              <a:rPr lang="ru-RU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Калининград, Россия</a:t>
            </a:r>
          </a:p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market@skipasyn.ru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01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9347199" y="238214"/>
            <a:ext cx="2586389" cy="638723"/>
          </a:xfrm>
          <a:prstGeom prst="rect">
            <a:avLst/>
          </a:prstGeom>
        </p:spPr>
      </p:pic>
      <p:sp>
        <p:nvSpPr>
          <p:cNvPr id="11" name="Rectangle 3"/>
          <p:cNvSpPr/>
          <p:nvPr/>
        </p:nvSpPr>
        <p:spPr>
          <a:xfrm>
            <a:off x="0" y="682"/>
            <a:ext cx="12192000" cy="85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" name="Rectangle 11"/>
          <p:cNvSpPr/>
          <p:nvPr/>
        </p:nvSpPr>
        <p:spPr>
          <a:xfrm>
            <a:off x="-3322" y="6764800"/>
            <a:ext cx="12192000" cy="85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solidFill>
                <a:srgbClr val="00B0F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443" y="166945"/>
            <a:ext cx="45736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28575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О КОМПАНИИ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16" name="Rectangle 3"/>
          <p:cNvSpPr/>
          <p:nvPr/>
        </p:nvSpPr>
        <p:spPr>
          <a:xfrm>
            <a:off x="-3322" y="995835"/>
            <a:ext cx="12192000" cy="85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" name="Content Placeholder 13"/>
          <p:cNvSpPr txBox="1">
            <a:spLocks/>
          </p:cNvSpPr>
          <p:nvPr/>
        </p:nvSpPr>
        <p:spPr>
          <a:xfrm>
            <a:off x="7303" y="1275265"/>
            <a:ext cx="12191999" cy="1020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s-IS" alt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SKIPA</a:t>
            </a:r>
            <a:r>
              <a:rPr lang="ru-RU" alt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is-IS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en-US" sz="2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исланд</a:t>
            </a:r>
            <a:r>
              <a:rPr lang="ru-RU" altLang="en-US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корабль, судно</a:t>
            </a:r>
            <a:r>
              <a:rPr lang="en-US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is-IS" alt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SÝN</a:t>
            </a:r>
            <a:r>
              <a:rPr lang="is-IS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исланд</a:t>
            </a:r>
            <a:r>
              <a:rPr lang="ru-RU" alt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виденье, взгляд</a:t>
            </a:r>
            <a:endParaRPr lang="en-US" alt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s-IS" alt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SKIPASÝN</a:t>
            </a:r>
            <a:r>
              <a:rPr lang="is-IS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СКИПАСИН</a:t>
            </a:r>
            <a:r>
              <a:rPr lang="en-US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r>
              <a:rPr lang="ru-RU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 профессиональное виденье для Ваших высокоэффективных судов</a:t>
            </a:r>
            <a:r>
              <a:rPr lang="ru-RU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GB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4443" y="3008429"/>
            <a:ext cx="114133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СПЕЦИАЛИЗАЦИЯ</a:t>
            </a:r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Рыболовных судов и НИС, разработка проектов модернизаций и переоборудований.</a:t>
            </a:r>
          </a:p>
          <a:p>
            <a:pPr algn="just"/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спектр проектных услуг / исследований.</a:t>
            </a:r>
          </a:p>
          <a:p>
            <a:pPr algn="just"/>
            <a:endParaRPr lang="ru-RU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ДЛЯ РФ: </a:t>
            </a:r>
          </a:p>
          <a:p>
            <a:pPr algn="just"/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под Правила Российского морского регистра судоходства (РМРС) с удовлетворением требований санитарных служб (</a:t>
            </a:r>
            <a:r>
              <a:rPr lang="ru-RU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СанПин</a:t>
            </a:r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под «</a:t>
            </a:r>
            <a:r>
              <a:rPr lang="ru-RU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квоты» - Постановления Правительства РФ №633, 648 и пр.</a:t>
            </a:r>
          </a:p>
        </p:txBody>
      </p:sp>
      <p:sp>
        <p:nvSpPr>
          <p:cNvPr id="18" name="Rectangle 3"/>
          <p:cNvSpPr/>
          <p:nvPr/>
        </p:nvSpPr>
        <p:spPr>
          <a:xfrm>
            <a:off x="-3322" y="2682115"/>
            <a:ext cx="12192000" cy="85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6486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9347199" y="238214"/>
            <a:ext cx="2586389" cy="638723"/>
          </a:xfrm>
          <a:prstGeom prst="rect">
            <a:avLst/>
          </a:prstGeom>
        </p:spPr>
      </p:pic>
      <p:sp>
        <p:nvSpPr>
          <p:cNvPr id="11" name="Rectangle 3"/>
          <p:cNvSpPr/>
          <p:nvPr/>
        </p:nvSpPr>
        <p:spPr>
          <a:xfrm>
            <a:off x="0" y="682"/>
            <a:ext cx="12192000" cy="85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" name="Rectangle 11"/>
          <p:cNvSpPr/>
          <p:nvPr/>
        </p:nvSpPr>
        <p:spPr>
          <a:xfrm>
            <a:off x="-3322" y="6764800"/>
            <a:ext cx="12192000" cy="85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solidFill>
                <a:srgbClr val="00B0F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443" y="166945"/>
            <a:ext cx="85106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28575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ЭФФЕКТИВНОСТЬ ФЛОТА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16" name="Rectangle 3"/>
          <p:cNvSpPr/>
          <p:nvPr/>
        </p:nvSpPr>
        <p:spPr>
          <a:xfrm>
            <a:off x="-3322" y="995835"/>
            <a:ext cx="12192000" cy="85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" name="Прямоугольник 2"/>
          <p:cNvSpPr/>
          <p:nvPr/>
        </p:nvSpPr>
        <p:spPr>
          <a:xfrm>
            <a:off x="450519" y="2039025"/>
            <a:ext cx="45569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И ЭФФЕКТИВНЫЙ ДОБЫВАЮЩИЙ ФЛОТ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СОСТАВЛЯЮЩАЯ УСПЕШНОЙ РЫБНОЙ ПРОМЫШЛЕННОСТИ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0519" y="2050606"/>
            <a:ext cx="45569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ЭФФЕКТИВНЫЙ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ОПТИМИЗИРОВАННЫЙ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КОНКРЕТНЫЕ ТЕХНИКО-ЭКОНОМИЧЕСКИЕ УСЛОВИЯ ЭКСПЛУТАЦИИ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7" t="50646" r="19397"/>
          <a:stretch/>
        </p:blipFill>
        <p:spPr>
          <a:xfrm>
            <a:off x="5806702" y="3499350"/>
            <a:ext cx="5874563" cy="27771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7" r="19397" b="49256"/>
          <a:stretch/>
        </p:blipFill>
        <p:spPr>
          <a:xfrm>
            <a:off x="5767824" y="1260556"/>
            <a:ext cx="5874564" cy="285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6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9347199" y="238214"/>
            <a:ext cx="2586389" cy="638723"/>
          </a:xfrm>
          <a:prstGeom prst="rect">
            <a:avLst/>
          </a:prstGeom>
        </p:spPr>
      </p:pic>
      <p:sp>
        <p:nvSpPr>
          <p:cNvPr id="11" name="Rectangle 3"/>
          <p:cNvSpPr/>
          <p:nvPr/>
        </p:nvSpPr>
        <p:spPr>
          <a:xfrm>
            <a:off x="0" y="682"/>
            <a:ext cx="12192000" cy="85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" name="Rectangle 11"/>
          <p:cNvSpPr/>
          <p:nvPr/>
        </p:nvSpPr>
        <p:spPr>
          <a:xfrm>
            <a:off x="-3322" y="6764800"/>
            <a:ext cx="12192000" cy="85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solidFill>
                <a:srgbClr val="00B0F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443" y="166945"/>
            <a:ext cx="78101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28575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ТИПЫ МОДЕРНИЗАЦИИ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16" name="Rectangle 3"/>
          <p:cNvSpPr/>
          <p:nvPr/>
        </p:nvSpPr>
        <p:spPr>
          <a:xfrm>
            <a:off x="-3322" y="995835"/>
            <a:ext cx="12192000" cy="85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" name="Прямоугольник 2"/>
          <p:cNvSpPr/>
          <p:nvPr/>
        </p:nvSpPr>
        <p:spPr>
          <a:xfrm>
            <a:off x="835758" y="1463159"/>
            <a:ext cx="10520509" cy="4770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</a:t>
            </a:r>
          </a:p>
          <a:p>
            <a:pPr algn="ctr"/>
            <a:endParaRPr lang="ru-RU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комплектующего оборудования без изменений в компоновке судна</a:t>
            </a:r>
          </a:p>
          <a:p>
            <a:pPr marL="342900" indent="-342900" algn="just">
              <a:buAutoNum type="arabicPeriod"/>
            </a:pPr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Перераспределение основных помещений судна</a:t>
            </a:r>
          </a:p>
          <a:p>
            <a:pPr marL="342900" indent="-342900" algn="just">
              <a:buAutoNum type="arabicPeriod"/>
            </a:pPr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Размерная модернизация (например, цилиндрической вставкой)</a:t>
            </a:r>
          </a:p>
          <a:p>
            <a:pPr algn="just"/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</a:t>
            </a:r>
          </a:p>
          <a:p>
            <a:pPr marL="457200" indent="-457200" algn="just">
              <a:buFont typeface="+mj-lt"/>
              <a:buAutoNum type="arabicPeriod" startAt="4"/>
            </a:pPr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модернизация</a:t>
            </a:r>
            <a:endParaRPr lang="ru-RU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 startAt="4"/>
            </a:pPr>
            <a:endParaRPr lang="ru-RU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ПЕРЕОБОРУДОВАНИЕ</a:t>
            </a:r>
          </a:p>
          <a:p>
            <a:endParaRPr lang="ru-RU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изменением типа судна (например, «оффшорное» в рыболовное…)</a:t>
            </a:r>
          </a:p>
          <a:p>
            <a:pPr marL="457200" indent="-457200">
              <a:buAutoNum type="arabicPeriod"/>
            </a:pPr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изменением назначения судна (например, изменение схемы промысла…)</a:t>
            </a:r>
            <a:endParaRPr lang="ru-RU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00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9347199" y="238214"/>
            <a:ext cx="2586389" cy="638723"/>
          </a:xfrm>
          <a:prstGeom prst="rect">
            <a:avLst/>
          </a:prstGeom>
        </p:spPr>
      </p:pic>
      <p:sp>
        <p:nvSpPr>
          <p:cNvPr id="11" name="Rectangle 3"/>
          <p:cNvSpPr/>
          <p:nvPr/>
        </p:nvSpPr>
        <p:spPr>
          <a:xfrm>
            <a:off x="0" y="682"/>
            <a:ext cx="12192000" cy="85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" name="Rectangle 11"/>
          <p:cNvSpPr/>
          <p:nvPr/>
        </p:nvSpPr>
        <p:spPr>
          <a:xfrm>
            <a:off x="-3322" y="6764800"/>
            <a:ext cx="12192000" cy="85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solidFill>
                <a:srgbClr val="00B0F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443" y="166945"/>
            <a:ext cx="31486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ПРИМЕРЫ</a:t>
            </a:r>
            <a:endParaRPr lang="ru-RU" sz="2000" dirty="0"/>
          </a:p>
        </p:txBody>
      </p:sp>
      <p:sp>
        <p:nvSpPr>
          <p:cNvPr id="16" name="Rectangle 3"/>
          <p:cNvSpPr/>
          <p:nvPr/>
        </p:nvSpPr>
        <p:spPr>
          <a:xfrm>
            <a:off x="-3322" y="995835"/>
            <a:ext cx="12192000" cy="85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86" y="1472753"/>
            <a:ext cx="4610196" cy="2515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658" y="3965735"/>
            <a:ext cx="5521587" cy="257794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127686" y="1094277"/>
            <a:ext cx="68059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1</a:t>
            </a:r>
          </a:p>
          <a:p>
            <a:pPr algn="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МОДЕРНИЗАЦИЯ</a:t>
            </a:r>
            <a:endParaRPr lang="ru-RU" sz="32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3159" y="2812332"/>
            <a:ext cx="4762676" cy="270793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6"/>
          <a:stretch/>
        </p:blipFill>
        <p:spPr>
          <a:xfrm>
            <a:off x="217420" y="2979253"/>
            <a:ext cx="4497985" cy="238141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4" r="28645"/>
          <a:stretch/>
        </p:blipFill>
        <p:spPr>
          <a:xfrm>
            <a:off x="3437217" y="2403756"/>
            <a:ext cx="3119130" cy="37371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997" y="4158641"/>
            <a:ext cx="5164884" cy="212862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7696" b="8050"/>
          <a:stretch/>
        </p:blipFill>
        <p:spPr>
          <a:xfrm>
            <a:off x="476997" y="1990988"/>
            <a:ext cx="4265647" cy="189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5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9347199" y="238214"/>
            <a:ext cx="2586389" cy="638723"/>
          </a:xfrm>
          <a:prstGeom prst="rect">
            <a:avLst/>
          </a:prstGeom>
        </p:spPr>
      </p:pic>
      <p:sp>
        <p:nvSpPr>
          <p:cNvPr id="11" name="Rectangle 3"/>
          <p:cNvSpPr/>
          <p:nvPr/>
        </p:nvSpPr>
        <p:spPr>
          <a:xfrm>
            <a:off x="0" y="682"/>
            <a:ext cx="12192000" cy="85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" name="Rectangle 11"/>
          <p:cNvSpPr/>
          <p:nvPr/>
        </p:nvSpPr>
        <p:spPr>
          <a:xfrm>
            <a:off x="-3322" y="6764800"/>
            <a:ext cx="12192000" cy="85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solidFill>
                <a:srgbClr val="00B0F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443" y="166945"/>
            <a:ext cx="31486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ПРИМЕРЫ</a:t>
            </a:r>
            <a:endParaRPr lang="ru-RU" sz="2000" dirty="0"/>
          </a:p>
        </p:txBody>
      </p:sp>
      <p:sp>
        <p:nvSpPr>
          <p:cNvPr id="16" name="Rectangle 3"/>
          <p:cNvSpPr/>
          <p:nvPr/>
        </p:nvSpPr>
        <p:spPr>
          <a:xfrm>
            <a:off x="-3322" y="995835"/>
            <a:ext cx="12192000" cy="85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" name="Прямоугольник 13"/>
          <p:cNvSpPr/>
          <p:nvPr/>
        </p:nvSpPr>
        <p:spPr>
          <a:xfrm>
            <a:off x="5127686" y="1094277"/>
            <a:ext cx="68059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1</a:t>
            </a:r>
          </a:p>
          <a:p>
            <a:pPr algn="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МОДЕРНИЗАЦИЯ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322" y="2272185"/>
            <a:ext cx="121886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3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рейса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переходы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промысловые</a:t>
            </a:r>
            <a:r>
              <a:rPr lang="ru-RU" sz="3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</a:t>
            </a:r>
            <a:endParaRPr lang="ru-RU" sz="3200" baseline="-25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-9966" y="4134044"/>
            <a:ext cx="12195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промысловые</a:t>
            </a:r>
            <a:r>
              <a:rPr lang="ru-RU" sz="3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9966" y="4879198"/>
            <a:ext cx="12198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рейса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-9966" y="5661620"/>
            <a:ext cx="121986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Судно делает больше успешных рейсов, но и больше переходов, увеличивающих расходы.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22" y="3043740"/>
            <a:ext cx="121886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промысловые</a:t>
            </a:r>
            <a:r>
              <a:rPr lang="ru-RU" sz="3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 от промысловой базы и эффективности ведения промысла конкретного судна</a:t>
            </a:r>
            <a:endParaRPr lang="ru-RU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16863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9347199" y="238214"/>
            <a:ext cx="2586389" cy="638723"/>
          </a:xfrm>
          <a:prstGeom prst="rect">
            <a:avLst/>
          </a:prstGeom>
        </p:spPr>
      </p:pic>
      <p:sp>
        <p:nvSpPr>
          <p:cNvPr id="11" name="Rectangle 3"/>
          <p:cNvSpPr/>
          <p:nvPr/>
        </p:nvSpPr>
        <p:spPr>
          <a:xfrm>
            <a:off x="0" y="682"/>
            <a:ext cx="12192000" cy="85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" name="Rectangle 11"/>
          <p:cNvSpPr/>
          <p:nvPr/>
        </p:nvSpPr>
        <p:spPr>
          <a:xfrm>
            <a:off x="-3322" y="6764800"/>
            <a:ext cx="12192000" cy="85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solidFill>
                <a:srgbClr val="00B0F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443" y="166945"/>
            <a:ext cx="36968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28575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ТРАУЛЕРЫ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16" name="Rectangle 3"/>
          <p:cNvSpPr/>
          <p:nvPr/>
        </p:nvSpPr>
        <p:spPr>
          <a:xfrm>
            <a:off x="-3322" y="995835"/>
            <a:ext cx="12192000" cy="85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" name="Прямоугольник 14"/>
          <p:cNvSpPr/>
          <p:nvPr/>
        </p:nvSpPr>
        <p:spPr>
          <a:xfrm>
            <a:off x="244539" y="1258502"/>
            <a:ext cx="5876861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LINE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20-м траулер морозильный / </a:t>
            </a:r>
            <a:r>
              <a:rPr lang="ru-RU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свежьевой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26-м 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траулер морозильный / </a:t>
            </a:r>
            <a:r>
              <a:rPr lang="ru-RU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свежьевой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29-м 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траулер морозильный / </a:t>
            </a:r>
            <a:r>
              <a:rPr lang="ru-RU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свежьевой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34-м 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траулер морозильный / </a:t>
            </a:r>
            <a:r>
              <a:rPr lang="ru-RU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свежьевой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37-м 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траулер морозильный / </a:t>
            </a:r>
            <a:r>
              <a:rPr lang="ru-RU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свежьевой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42-м 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траулер морозильный / </a:t>
            </a:r>
            <a:r>
              <a:rPr lang="ru-RU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свежьевой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50-м 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траулер морозильный / </a:t>
            </a:r>
            <a:r>
              <a:rPr lang="ru-RU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свежьевой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62-м 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траулер </a:t>
            </a:r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морозильный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72-м 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траулер </a:t>
            </a:r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морозильный</a:t>
            </a:r>
          </a:p>
          <a:p>
            <a:pPr lvl="1"/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82-м 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траулер </a:t>
            </a:r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морозильный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RSW</a:t>
            </a:r>
            <a:endParaRPr lang="ru-RU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 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траулер морозильный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RSW</a:t>
            </a:r>
            <a:endParaRPr lang="ru-RU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 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траулер морозильный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RSW</a:t>
            </a:r>
            <a:endParaRPr lang="ru-RU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9300" b="11762"/>
          <a:stretch/>
        </p:blipFill>
        <p:spPr>
          <a:xfrm>
            <a:off x="6291275" y="4229101"/>
            <a:ext cx="3473305" cy="192024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6481" b="10220"/>
          <a:stretch/>
        </p:blipFill>
        <p:spPr>
          <a:xfrm>
            <a:off x="7112000" y="1872343"/>
            <a:ext cx="4626467" cy="258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1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r="1942"/>
          <a:stretch/>
        </p:blipFill>
        <p:spPr>
          <a:xfrm>
            <a:off x="5600519" y="2444078"/>
            <a:ext cx="5429303" cy="3931054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9347199" y="238214"/>
            <a:ext cx="2586389" cy="638723"/>
          </a:xfrm>
          <a:prstGeom prst="rect">
            <a:avLst/>
          </a:prstGeom>
        </p:spPr>
      </p:pic>
      <p:sp>
        <p:nvSpPr>
          <p:cNvPr id="11" name="Rectangle 3"/>
          <p:cNvSpPr/>
          <p:nvPr/>
        </p:nvSpPr>
        <p:spPr>
          <a:xfrm>
            <a:off x="0" y="682"/>
            <a:ext cx="12192000" cy="85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" name="Rectangle 11"/>
          <p:cNvSpPr/>
          <p:nvPr/>
        </p:nvSpPr>
        <p:spPr>
          <a:xfrm>
            <a:off x="-3322" y="6764800"/>
            <a:ext cx="12192000" cy="85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solidFill>
                <a:srgbClr val="00B0F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443" y="204690"/>
            <a:ext cx="91775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28575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СЕЙНЕРЫ, СЕЙНЕР-ТРАУЛЕРЫ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6" name="Rectangle 3"/>
          <p:cNvSpPr/>
          <p:nvPr/>
        </p:nvSpPr>
        <p:spPr>
          <a:xfrm>
            <a:off x="-3322" y="995835"/>
            <a:ext cx="12192000" cy="85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7" name="Прямоугольник 6"/>
          <p:cNvSpPr/>
          <p:nvPr/>
        </p:nvSpPr>
        <p:spPr>
          <a:xfrm>
            <a:off x="536639" y="1345586"/>
            <a:ext cx="6309804" cy="637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LINE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endParaRPr lang="ru-RU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20-м кошельковый сейнер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RSW / CSW</a:t>
            </a:r>
          </a:p>
          <a:p>
            <a:pPr lvl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23.5-</a:t>
            </a:r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 кошельковый </a:t>
            </a:r>
            <a:r>
              <a:rPr lang="ru-RU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сейнр</a:t>
            </a:r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RSW / CSW</a:t>
            </a:r>
            <a:endParaRPr lang="ru-RU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.0-м кошельковый сейнер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RSW</a:t>
            </a:r>
            <a:endParaRPr lang="ru-RU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28.9-м кошельковый сейнер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RSW</a:t>
            </a:r>
            <a:endParaRPr lang="ru-RU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34.0-м </a:t>
            </a:r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сейнер-траулер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RSW</a:t>
            </a:r>
            <a:endParaRPr lang="ru-RU" altLang="en-US" sz="2400" dirty="0" smtClean="0"/>
          </a:p>
          <a:p>
            <a:pPr lvl="1"/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41.0-м сейнер-траулер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RSW</a:t>
            </a:r>
            <a:endParaRPr lang="ru-RU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50.6-м сейнер-траулер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RSW</a:t>
            </a:r>
            <a:endParaRPr lang="ru-RU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58.1-м сейнер-траулер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RSW</a:t>
            </a:r>
            <a:endParaRPr lang="ru-RU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64.6-м сейнер-траулер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RSW</a:t>
            </a:r>
            <a:endParaRPr lang="ru-RU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72.5-м сейнер-траулер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RSW</a:t>
            </a:r>
          </a:p>
          <a:p>
            <a:pPr lvl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 сейнер-траулер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RSW</a:t>
            </a:r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/морозильный</a:t>
            </a:r>
          </a:p>
          <a:p>
            <a:pPr lvl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.0-м 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сейнер-траулер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RSW</a:t>
            </a:r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морозильный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61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9347199" y="238214"/>
            <a:ext cx="2586389" cy="638723"/>
          </a:xfrm>
          <a:prstGeom prst="rect">
            <a:avLst/>
          </a:prstGeom>
        </p:spPr>
      </p:pic>
      <p:sp>
        <p:nvSpPr>
          <p:cNvPr id="11" name="Rectangle 3"/>
          <p:cNvSpPr/>
          <p:nvPr/>
        </p:nvSpPr>
        <p:spPr>
          <a:xfrm>
            <a:off x="0" y="682"/>
            <a:ext cx="12192000" cy="85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" name="Rectangle 11"/>
          <p:cNvSpPr/>
          <p:nvPr/>
        </p:nvSpPr>
        <p:spPr>
          <a:xfrm>
            <a:off x="-3322" y="6764800"/>
            <a:ext cx="12192000" cy="85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solidFill>
                <a:srgbClr val="00B0F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443" y="156093"/>
            <a:ext cx="43252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28575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КРАБОЛОВЫ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16" name="Rectangle 3"/>
          <p:cNvSpPr/>
          <p:nvPr/>
        </p:nvSpPr>
        <p:spPr>
          <a:xfrm>
            <a:off x="-3322" y="995835"/>
            <a:ext cx="12192000" cy="85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8" name="Рисунок 7" descr="D:\002_WORK\000A_SkipaSynRus\01_Предприятие\Маркетинг\01_Ships\Crab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944" r="1867" b="14431"/>
          <a:stretch/>
        </p:blipFill>
        <p:spPr bwMode="auto">
          <a:xfrm>
            <a:off x="7926040" y="3879882"/>
            <a:ext cx="2656295" cy="26268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4706"/>
          <a:stretch/>
        </p:blipFill>
        <p:spPr>
          <a:xfrm>
            <a:off x="6092678" y="1255803"/>
            <a:ext cx="5549738" cy="248851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82235" y="2393271"/>
            <a:ext cx="5749459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LINE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 краболов морозильный</a:t>
            </a:r>
          </a:p>
          <a:p>
            <a:pPr lvl="2"/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55-м краболов морозильный</a:t>
            </a:r>
          </a:p>
          <a:p>
            <a:pPr lvl="2"/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55-м краболов 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морозильный</a:t>
            </a:r>
            <a:endParaRPr lang="ru-RU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55-м краболов морозильный /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RSW</a:t>
            </a:r>
            <a:endParaRPr lang="ru-RU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59-м 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краболов морозильный </a:t>
            </a:r>
            <a:endParaRPr lang="is-I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is-I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 краболов морозильный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RSW</a:t>
            </a:r>
            <a:endParaRPr lang="ru-RU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84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19722</TotalTime>
  <Words>475</Words>
  <Application>Microsoft Office PowerPoint</Application>
  <PresentationFormat>Широкоэкранный</PresentationFormat>
  <Paragraphs>125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Rakel Sævarsdóttir</dc:creator>
  <cp:lastModifiedBy>Stas D</cp:lastModifiedBy>
  <cp:revision>288</cp:revision>
  <dcterms:created xsi:type="dcterms:W3CDTF">2016-04-19T13:11:28Z</dcterms:created>
  <dcterms:modified xsi:type="dcterms:W3CDTF">2019-03-22T12:26:43Z</dcterms:modified>
</cp:coreProperties>
</file>