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8" r:id="rId2"/>
  </p:sldMasterIdLst>
  <p:notesMasterIdLst>
    <p:notesMasterId r:id="rId16"/>
  </p:notesMasterIdLst>
  <p:handoutMasterIdLst>
    <p:handoutMasterId r:id="rId17"/>
  </p:handoutMasterIdLst>
  <p:sldIdLst>
    <p:sldId id="350" r:id="rId3"/>
    <p:sldId id="353" r:id="rId4"/>
    <p:sldId id="384" r:id="rId5"/>
    <p:sldId id="383" r:id="rId6"/>
    <p:sldId id="385" r:id="rId7"/>
    <p:sldId id="377" r:id="rId8"/>
    <p:sldId id="354" r:id="rId9"/>
    <p:sldId id="378" r:id="rId10"/>
    <p:sldId id="386" r:id="rId11"/>
    <p:sldId id="380" r:id="rId12"/>
    <p:sldId id="381" r:id="rId13"/>
    <p:sldId id="382" r:id="rId14"/>
    <p:sldId id="374" r:id="rId15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0C0C0"/>
    <a:srgbClr val="92D050"/>
    <a:srgbClr val="6FCA56"/>
    <a:srgbClr val="A40000"/>
    <a:srgbClr val="E3471D"/>
    <a:srgbClr val="28435A"/>
    <a:srgbClr val="7E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9763" autoAdjust="0"/>
  </p:normalViewPr>
  <p:slideViewPr>
    <p:cSldViewPr>
      <p:cViewPr varScale="1">
        <p:scale>
          <a:sx n="97" d="100"/>
          <a:sy n="97" d="100"/>
        </p:scale>
        <p:origin x="84" y="31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0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F5FC4F-6403-4541-8B78-C2D405CFB937}" type="datetimeFigureOut">
              <a:rPr lang="ru-RU"/>
              <a:pPr>
                <a:defRPr/>
              </a:pPr>
              <a:t>15.03.2019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7CFCB1-D70D-4BCB-8A8C-F3113A1EC7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668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3FD09E-89F5-4461-87BD-5F51B009A651}" type="datetimeFigureOut">
              <a:rPr lang="ru-RU"/>
              <a:pPr>
                <a:defRPr/>
              </a:pPr>
              <a:t>15.03.2019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A1F0CA-7556-430D-971A-118447C863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1F0CA-7556-430D-971A-118447C863A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>
            <a:grpSpLocks/>
          </p:cNvGrpSpPr>
          <p:nvPr userDrawn="1"/>
        </p:nvGrpSpPr>
        <p:grpSpPr bwMode="auto">
          <a:xfrm>
            <a:off x="0" y="0"/>
            <a:ext cx="9906000" cy="1046163"/>
            <a:chOff x="0" y="0"/>
            <a:chExt cx="9905999" cy="1046107"/>
          </a:xfrm>
        </p:grpSpPr>
        <p:sp>
          <p:nvSpPr>
            <p:cNvPr id="4" name="AutoShape 1"/>
            <p:cNvSpPr>
              <a:spLocks noChangeArrowheads="1"/>
            </p:cNvSpPr>
            <p:nvPr/>
          </p:nvSpPr>
          <p:spPr bwMode="auto">
            <a:xfrm>
              <a:off x="0" y="0"/>
              <a:ext cx="9905999" cy="1046107"/>
            </a:xfrm>
            <a:prstGeom prst="roundRect">
              <a:avLst>
                <a:gd name="adj" fmla="val 23"/>
              </a:avLst>
            </a:prstGeom>
            <a:solidFill>
              <a:srgbClr val="7E8692"/>
            </a:solidFill>
            <a:ln w="9525">
              <a:noFill/>
              <a:round/>
              <a:headEnd/>
              <a:tailEnd/>
            </a:ln>
          </p:spPr>
          <p:txBody>
            <a:bodyPr wrap="none" lIns="40234" tIns="20117" rIns="40234" bIns="20117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itchFamily="18" charset="0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" y="0"/>
              <a:ext cx="1046107" cy="10461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1166789" y="0"/>
            <a:ext cx="8072493" cy="105725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>
          <a:xfrm>
            <a:off x="7239000" y="6353175"/>
            <a:ext cx="2500313" cy="369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905E95-4E81-4DE6-B419-127F72764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52"/>
            <a:ext cx="6106761" cy="882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7" y="3132290"/>
            <a:ext cx="7773297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" y="6172200"/>
            <a:ext cx="3632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96A5F64-CAA4-42AB-AA61-29EE1A291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95300" y="6172200"/>
            <a:ext cx="3632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3CBEBCA-47FE-4793-AAC5-A85EAE0FB8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" y="6172200"/>
            <a:ext cx="3632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85C7B2-D36C-4C6A-A626-0C04605A94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64038" y="2840038"/>
            <a:ext cx="1177925" cy="117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5667380" y="2786058"/>
            <a:ext cx="3714776" cy="228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3"/>
          </p:nvPr>
        </p:nvSpPr>
        <p:spPr>
          <a:xfrm>
            <a:off x="7239000" y="6353175"/>
            <a:ext cx="2500313" cy="369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54BC17-5FAE-4055-A28D-BA39C1CE1F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 noChangeArrowheads="1"/>
          </p:cNvSpPr>
          <p:nvPr userDrawn="1"/>
        </p:nvSpPr>
        <p:spPr bwMode="auto">
          <a:xfrm>
            <a:off x="0" y="0"/>
            <a:ext cx="9906000" cy="3421063"/>
          </a:xfrm>
          <a:prstGeom prst="roundRect">
            <a:avLst>
              <a:gd name="adj" fmla="val 23"/>
            </a:avLst>
          </a:prstGeom>
          <a:solidFill>
            <a:srgbClr val="7E8692"/>
          </a:solidFill>
          <a:ln w="9525">
            <a:noFill/>
            <a:round/>
            <a:headEnd/>
            <a:tailEnd/>
          </a:ln>
        </p:spPr>
        <p:txBody>
          <a:bodyPr wrap="none" lIns="40234" tIns="20117" rIns="40234" bIns="201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03700" y="2679700"/>
            <a:ext cx="1498600" cy="149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53000" y="4572014"/>
            <a:ext cx="9000000" cy="85724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 b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4"/>
          </p:nvPr>
        </p:nvSpPr>
        <p:spPr>
          <a:xfrm>
            <a:off x="7099300" y="6353175"/>
            <a:ext cx="2308225" cy="369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FCF05A-1EA5-4D84-A236-3E02B227C0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95300" y="6172200"/>
            <a:ext cx="3632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5EDD66-CC83-4CD8-9AD3-845BA42017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" y="6172200"/>
            <a:ext cx="3632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8052DF-4616-4463-8B9D-FBCB76F92F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/>
          <p:cNvSpPr>
            <a:spLocks noChangeArrowheads="1"/>
          </p:cNvSpPr>
          <p:nvPr userDrawn="1"/>
        </p:nvSpPr>
        <p:spPr bwMode="auto">
          <a:xfrm>
            <a:off x="0" y="0"/>
            <a:ext cx="9906000" cy="3421063"/>
          </a:xfrm>
          <a:prstGeom prst="roundRect">
            <a:avLst>
              <a:gd name="adj" fmla="val 23"/>
            </a:avLst>
          </a:prstGeom>
          <a:solidFill>
            <a:srgbClr val="7E8692"/>
          </a:solidFill>
          <a:ln w="9525">
            <a:noFill/>
            <a:round/>
            <a:headEnd/>
            <a:tailEnd/>
          </a:ln>
        </p:spPr>
        <p:txBody>
          <a:bodyPr wrap="none" lIns="40234" tIns="20117" rIns="40234" bIns="201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03700" y="2679700"/>
            <a:ext cx="1498600" cy="149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453000" y="714356"/>
            <a:ext cx="9000000" cy="207170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53000" y="4572014"/>
            <a:ext cx="9000000" cy="85724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900" b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452441" y="5643584"/>
            <a:ext cx="9001125" cy="71437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5"/>
          </p:nvPr>
        </p:nvSpPr>
        <p:spPr>
          <a:xfrm>
            <a:off x="7099300" y="6353175"/>
            <a:ext cx="2308225" cy="369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84FF047-C709-4E3E-ABDE-BEB5EBB15A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>
            <a:grpSpLocks/>
          </p:cNvGrpSpPr>
          <p:nvPr userDrawn="1"/>
        </p:nvGrpSpPr>
        <p:grpSpPr bwMode="auto">
          <a:xfrm>
            <a:off x="0" y="0"/>
            <a:ext cx="9906000" cy="1046163"/>
            <a:chOff x="0" y="0"/>
            <a:chExt cx="9905999" cy="1046107"/>
          </a:xfrm>
        </p:grpSpPr>
        <p:sp>
          <p:nvSpPr>
            <p:cNvPr id="4" name="AutoShape 1"/>
            <p:cNvSpPr>
              <a:spLocks noChangeArrowheads="1"/>
            </p:cNvSpPr>
            <p:nvPr/>
          </p:nvSpPr>
          <p:spPr bwMode="auto">
            <a:xfrm>
              <a:off x="0" y="0"/>
              <a:ext cx="9905999" cy="1046107"/>
            </a:xfrm>
            <a:prstGeom prst="roundRect">
              <a:avLst>
                <a:gd name="adj" fmla="val 23"/>
              </a:avLst>
            </a:prstGeom>
            <a:solidFill>
              <a:srgbClr val="7E8692"/>
            </a:solidFill>
            <a:ln w="9525">
              <a:noFill/>
              <a:round/>
              <a:headEnd/>
              <a:tailEnd/>
            </a:ln>
          </p:spPr>
          <p:txBody>
            <a:bodyPr wrap="none" lIns="40234" tIns="20117" rIns="40234" bIns="20117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" y="0"/>
              <a:ext cx="1046107" cy="10461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1166789" y="0"/>
            <a:ext cx="8072493" cy="105725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>
          <a:xfrm>
            <a:off x="7239000" y="6353175"/>
            <a:ext cx="2500313" cy="369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541F835-D794-40B5-B9E1-022604D76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64038" y="2840038"/>
            <a:ext cx="1177925" cy="117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5667380" y="2786058"/>
            <a:ext cx="3714776" cy="228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3"/>
          </p:nvPr>
        </p:nvSpPr>
        <p:spPr>
          <a:xfrm>
            <a:off x="7239000" y="6353175"/>
            <a:ext cx="2500313" cy="369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58492CD-A3FB-402E-8A47-66953FC2FE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 noChangeArrowheads="1"/>
          </p:cNvSpPr>
          <p:nvPr userDrawn="1"/>
        </p:nvSpPr>
        <p:spPr bwMode="auto">
          <a:xfrm>
            <a:off x="0" y="0"/>
            <a:ext cx="9906000" cy="3421063"/>
          </a:xfrm>
          <a:prstGeom prst="roundRect">
            <a:avLst>
              <a:gd name="adj" fmla="val 23"/>
            </a:avLst>
          </a:prstGeom>
          <a:solidFill>
            <a:srgbClr val="7E8692"/>
          </a:solidFill>
          <a:ln w="9525">
            <a:noFill/>
            <a:round/>
            <a:headEnd/>
            <a:tailEnd/>
          </a:ln>
        </p:spPr>
        <p:txBody>
          <a:bodyPr wrap="none" lIns="40234" tIns="20117" rIns="40234" bIns="201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03700" y="2679700"/>
            <a:ext cx="1498600" cy="149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53000" y="4572014"/>
            <a:ext cx="9000000" cy="85724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 b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4"/>
          </p:nvPr>
        </p:nvSpPr>
        <p:spPr>
          <a:xfrm>
            <a:off x="7099300" y="6353175"/>
            <a:ext cx="2308225" cy="369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152EF19-592E-4FBA-9722-9BB75C3C85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4" r:id="rId4"/>
    <p:sldLayoutId id="2147483765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9C0000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9C0000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s03.infourok.ru/uploads/ex/0b85/0002f1b4-bbafc68b/img13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6"/>
          <p:cNvSpPr>
            <a:spLocks noChangeArrowheads="1"/>
          </p:cNvSpPr>
          <p:nvPr/>
        </p:nvSpPr>
        <p:spPr bwMode="auto">
          <a:xfrm>
            <a:off x="166271" y="1585289"/>
            <a:ext cx="9148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dirty="0"/>
          </a:p>
        </p:txBody>
      </p:sp>
      <p:pic>
        <p:nvPicPr>
          <p:cNvPr id="6041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Номер слайда 3"/>
          <p:cNvSpPr>
            <a:spLocks noGrp="1"/>
          </p:cNvSpPr>
          <p:nvPr>
            <p:ph type="sldNum" idx="13"/>
          </p:nvPr>
        </p:nvSpPr>
        <p:spPr bwMode="auto">
          <a:xfrm>
            <a:off x="9499600" y="6353175"/>
            <a:ext cx="239713" cy="3698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1360BF-E78F-4C8B-8F00-2B159CA219AB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35932" y="17310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pic>
        <p:nvPicPr>
          <p:cNvPr id="10" name="Picture 2" descr="W:\ИЦ\Для Олейник\Виды завода +СИБ\IMG_5451.JPG"/>
          <p:cNvPicPr>
            <a:picLocks noChangeAspect="1" noChangeArrowheads="1"/>
          </p:cNvPicPr>
          <p:nvPr/>
        </p:nvPicPr>
        <p:blipFill rotWithShape="1">
          <a:blip r:embed="rId3" cstate="print"/>
          <a:srcRect l="-5955" t="22923" b="15703"/>
          <a:stretch/>
        </p:blipFill>
        <p:spPr bwMode="auto">
          <a:xfrm>
            <a:off x="129499" y="3644519"/>
            <a:ext cx="9222307" cy="302433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08817" y="1041400"/>
            <a:ext cx="7159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«Неоспоримые плюсы расположения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заводских акваторий судоремонтных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заводов Кольского Заполярья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условий оптимального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 рыболовецких компаний и колхозов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 АО «10СРЗ»)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Номер слайда 2"/>
          <p:cNvSpPr>
            <a:spLocks noGrp="1"/>
          </p:cNvSpPr>
          <p:nvPr>
            <p:ph type="sldNum" idx="13"/>
          </p:nvPr>
        </p:nvSpPr>
        <p:spPr bwMode="auto">
          <a:xfrm>
            <a:off x="9551988" y="6461125"/>
            <a:ext cx="177800" cy="371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01BCC4-00F1-4B80-A68B-9C5D754A3A83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64568" y="173107"/>
            <a:ext cx="777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720" y="4680673"/>
            <a:ext cx="807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1364" y="121442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Поз.6  Бункеровка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034" y="1785926"/>
            <a:ext cx="725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534988" algn="just" defTabSz="53498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4988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2472" y="1785926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Размещение бункеровочного судна планируется на плавучем причале №3.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Бункеровка судна - это загрузка необходимых для его работы запасов горюче-смазочных материалов, воды, провизии с береговых или плавучих технических средств.</a:t>
            </a:r>
          </a:p>
          <a:p>
            <a:pPr indent="3603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Бункеровочное судно должно быть обеспечено энергосредами и водой.</a:t>
            </a:r>
          </a:p>
          <a:p>
            <a:pPr indent="3603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Территория АО «10 СРЗ» позволяет установить стационарные емкости для хранения запасов топлива и воды.</a:t>
            </a:r>
          </a:p>
          <a:p>
            <a:pPr indent="360363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Номер слайда 2"/>
          <p:cNvSpPr>
            <a:spLocks noGrp="1"/>
          </p:cNvSpPr>
          <p:nvPr>
            <p:ph type="sldNum" idx="13"/>
          </p:nvPr>
        </p:nvSpPr>
        <p:spPr bwMode="auto">
          <a:xfrm>
            <a:off x="9551988" y="6461125"/>
            <a:ext cx="177800" cy="371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01BCC4-00F1-4B80-A68B-9C5D754A3A83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64568" y="173107"/>
            <a:ext cx="777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720" y="4680673"/>
            <a:ext cx="807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422" y="1071546"/>
            <a:ext cx="499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Поз.7  Строительство среднетоннажных судов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034" y="1785926"/>
            <a:ext cx="725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534988" algn="just" defTabSz="53498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4988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58" y="1502688"/>
            <a:ext cx="87868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Судно строят по определенным технологическим этапам: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 Подготовка производства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существующего цеха № 10.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Заготовка деталей корпуса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существующего цеха № 10.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 времени завершения подготовки производства на судостроительный завод начинают частично поступать заказанные материалы и оборудование.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 Изготовление секций.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мере накопления деталей корпуса в сборочном цехе начинают сборку секций. Все секции, из которых собирается корпус судна, делятся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плоскостные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секции, т. е. конструкции, состоящие из плоского или имеющего небольшую кривизну полотнища, которое подкреплено ребрами жесткости;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объемные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секции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е. конструкции, имеющие замкнутый объем (днище со вторым дном, секции борта с отсеками и т. д.);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блок-секции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объемные конструкции, состоящие из нескольких плоскостных и объемных секций.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 Сборка корпуса судна на причале №6.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Корпуса среднетоннажных судов на стапеле формируют из деталей, секций, блоков и комбинированным (секционно-блочным) способом.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 Испытания корпуса на прочность и непроницаемость.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6. Монтажные и отделочные работы.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7. Спуск судна на воду.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8. Достройка судна на плаву.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Номер слайда 2"/>
          <p:cNvSpPr>
            <a:spLocks noGrp="1"/>
          </p:cNvSpPr>
          <p:nvPr>
            <p:ph type="sldNum" idx="13"/>
          </p:nvPr>
        </p:nvSpPr>
        <p:spPr bwMode="auto">
          <a:xfrm>
            <a:off x="9239280" y="6461125"/>
            <a:ext cx="490508" cy="371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01BCC4-00F1-4B80-A68B-9C5D754A3A83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64568" y="173107"/>
            <a:ext cx="777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720" y="4680673"/>
            <a:ext cx="807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9662" y="1214422"/>
            <a:ext cx="7649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Преимущество создания рыбопромышленного комплекса «Полярный»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территории АО «10 СРЗ»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034" y="1785926"/>
            <a:ext cx="725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534988" algn="just" defTabSz="53498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4988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034" y="1928802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Диверсификация производства АО «10 СРЗ»;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новых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рабочих мест (от 100 до 500 человек), что приведет к социальной стабильности, развитию инфраструктуры ЗАТО Александровск;</a:t>
            </a:r>
          </a:p>
          <a:p>
            <a:pPr marL="342900" indent="-342900">
              <a:buAutoNum type="arabicPeriod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Близость к выходу в открытое море;</a:t>
            </a:r>
          </a:p>
          <a:p>
            <a:pPr marL="342900" indent="-342900">
              <a:buAutoNum type="arabicPeriod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причальной стенки и крытого дока;</a:t>
            </a:r>
          </a:p>
          <a:p>
            <a:pPr marL="342900" indent="-342900"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доставки груза водным и автотранспортом;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 Наличие площадей для размещения дополнительного производства.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7050" y="4286256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Вопросы, требующие решения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472" y="4826675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портопункта на АО «10 СРЗ», либо привлечение портопункта губы Кислой;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на АО «10 СРЗ» таможенного, пограничного санитарного поста.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09530" y="4643446"/>
            <a:ext cx="9000000" cy="857241"/>
          </a:xfrm>
        </p:spPr>
        <p:txBody>
          <a:bodyPr/>
          <a:lstStyle/>
          <a:p>
            <a:pPr lvl="0"/>
            <a:r>
              <a:rPr lang="ru-RU" sz="4000" b="1" dirty="0">
                <a:solidFill>
                  <a:schemeClr val="tx1"/>
                </a:solidFill>
                <a:latin typeface="PT Sans"/>
                <a:ea typeface="PT Sans"/>
                <a:cs typeface="Times New Roman" pitchFamily="18" charset="0"/>
              </a:rPr>
              <a:t>Спасибо за </a:t>
            </a:r>
            <a:r>
              <a:rPr lang="ru-RU" sz="4000" b="1" dirty="0" smtClean="0">
                <a:solidFill>
                  <a:schemeClr val="tx1"/>
                </a:solidFill>
                <a:latin typeface="PT Sans"/>
                <a:ea typeface="PT Sans"/>
                <a:cs typeface="Times New Roman" pitchFamily="18" charset="0"/>
              </a:rPr>
              <a:t>внимание.</a:t>
            </a:r>
            <a:endParaRPr lang="ru-RU" sz="4000" dirty="0">
              <a:solidFill>
                <a:schemeClr val="tx1"/>
              </a:solidFill>
              <a:latin typeface="Calibri" pitchFamily="34" charset="0"/>
              <a:ea typeface="PT Sans"/>
              <a:cs typeface="Times New Roman" pitchFamily="18" charset="0"/>
            </a:endParaRPr>
          </a:p>
          <a:p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5" y="12360"/>
            <a:ext cx="1037932" cy="10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Текст 1"/>
          <p:cNvSpPr>
            <a:spLocks noGrp="1"/>
          </p:cNvSpPr>
          <p:nvPr>
            <p:ph type="body" sz="quarter" idx="12"/>
          </p:nvPr>
        </p:nvSpPr>
        <p:spPr bwMode="auto">
          <a:xfrm>
            <a:off x="1064568" y="12700"/>
            <a:ext cx="7776220" cy="1057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62469" name="Номер слайда 6"/>
          <p:cNvSpPr>
            <a:spLocks noGrp="1"/>
          </p:cNvSpPr>
          <p:nvPr>
            <p:ph type="sldNum" idx="13"/>
          </p:nvPr>
        </p:nvSpPr>
        <p:spPr bwMode="auto">
          <a:xfrm>
            <a:off x="9504363" y="6488113"/>
            <a:ext cx="249237" cy="369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4C2B2E-0396-40A9-B6B7-CC4A175C0F4F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400" dirty="0" smtClean="0"/>
          </a:p>
        </p:txBody>
      </p:sp>
      <p:pic>
        <p:nvPicPr>
          <p:cNvPr id="6246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52670" y="107154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06" y="1357298"/>
            <a:ext cx="8998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«10 ордена Трудового Красного Знамени  судоремонтный завод» образован 20 августа 1935 г.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расположен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северном и восточном берегах губы Пала Кольского залива Баренцева моря.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акватории, прилегающей к заводу около 1,2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Акватория не замерзает в течение всего года.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дна пологий с глубинами до 50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 Для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кораблей АО «10 СРЗ» имеет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стационарный оборудованных причала длиной  220 -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 м,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портальных крана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грузоподъемностью 32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И 40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(установлен на причале № 6). 2 плавучих причала длиной: 108,8 м- 1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254 м — 1 ед.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ремонта кораблей имеется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плавдок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-эллинг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ПД-18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9100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т.), с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закрытием для создания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микроклимата.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стапель-палубы - 145,5 м,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стапель-палубы - 21,3 м;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башенные краны г/п 8 т - 2 шт., мостовые краны г/п 10 т - 2 шт.  (нормативный срок службы 35 лет).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завода застроена, в основном, 2 и 3 этажными зданиями. Все здания имеют скальное основание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 1961 года специализировался на ремонте всех видов подводных лодок СССР. </a:t>
            </a:r>
          </a:p>
          <a:p>
            <a:pPr indent="360363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Текст 1"/>
          <p:cNvSpPr>
            <a:spLocks noGrp="1"/>
          </p:cNvSpPr>
          <p:nvPr>
            <p:ph type="body" sz="quarter" idx="12"/>
          </p:nvPr>
        </p:nvSpPr>
        <p:spPr bwMode="auto">
          <a:xfrm>
            <a:off x="1064568" y="12700"/>
            <a:ext cx="7776220" cy="1057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62469" name="Номер слайда 6"/>
          <p:cNvSpPr>
            <a:spLocks noGrp="1"/>
          </p:cNvSpPr>
          <p:nvPr>
            <p:ph type="sldNum" idx="13"/>
          </p:nvPr>
        </p:nvSpPr>
        <p:spPr bwMode="auto">
          <a:xfrm>
            <a:off x="9504363" y="6488113"/>
            <a:ext cx="249237" cy="369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4C2B2E-0396-40A9-B6B7-CC4A175C0F4F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400" dirty="0" smtClean="0"/>
          </a:p>
        </p:txBody>
      </p:sp>
      <p:pic>
        <p:nvPicPr>
          <p:cNvPr id="6246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52670" y="107154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504" y="1440878"/>
            <a:ext cx="92650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переходом экономики на «мирные» рельсы и с вхождением завода в семью АО ОСК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руководством были поставлены задачи диверсификации производства.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11587" r="3164" b="27446"/>
          <a:stretch/>
        </p:blipFill>
        <p:spPr>
          <a:xfrm>
            <a:off x="227678" y="2117986"/>
            <a:ext cx="5318432" cy="2635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34893" r="4773" b="-1248"/>
          <a:stretch/>
        </p:blipFill>
        <p:spPr>
          <a:xfrm>
            <a:off x="3873319" y="2391469"/>
            <a:ext cx="5805003" cy="2803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12927" r="-2338" b="7476"/>
          <a:stretch/>
        </p:blipFill>
        <p:spPr>
          <a:xfrm>
            <a:off x="1057309" y="4144326"/>
            <a:ext cx="4369822" cy="26147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26997" y="5451690"/>
            <a:ext cx="341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у завода заключены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на  стоянку судов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МБАСУ, ММП, «Русское море»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Текст 1"/>
          <p:cNvSpPr>
            <a:spLocks noGrp="1"/>
          </p:cNvSpPr>
          <p:nvPr>
            <p:ph type="body" sz="quarter" idx="12"/>
          </p:nvPr>
        </p:nvSpPr>
        <p:spPr bwMode="auto">
          <a:xfrm>
            <a:off x="1064568" y="12700"/>
            <a:ext cx="7776220" cy="1057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62469" name="Номер слайда 6"/>
          <p:cNvSpPr>
            <a:spLocks noGrp="1"/>
          </p:cNvSpPr>
          <p:nvPr>
            <p:ph type="sldNum" idx="13"/>
          </p:nvPr>
        </p:nvSpPr>
        <p:spPr bwMode="auto">
          <a:xfrm>
            <a:off x="9504363" y="6488113"/>
            <a:ext cx="249237" cy="369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4C2B2E-0396-40A9-B6B7-CC4A175C0F4F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400" dirty="0" smtClean="0"/>
          </a:p>
        </p:txBody>
      </p:sp>
      <p:pic>
        <p:nvPicPr>
          <p:cNvPr id="6246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52670" y="107154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06" y="1357298"/>
            <a:ext cx="899898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Территория АО «10 СРЗ» позволяет создать рыбохозяйственный комплекс с выполнением работ по разгрузке и перетарке грузов, базу по ремонту судов, строительство среднетоннажных судов. В период разгрузки и перетарке грузов имеется возможность проведения ремонта судов. </a:t>
            </a:r>
          </a:p>
          <a:p>
            <a:pPr indent="36036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возвращения из районов промысла корабли можно поставить в крытый док ПД-18 для выполнения планового ремонта, окраски корпуса. </a:t>
            </a:r>
          </a:p>
          <a:p>
            <a:pPr indent="36036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Площадь территории завода позволяет разместить дополнительные цеха и производства. Завод имеет техническую возможность разместить на акватории завода, эксплуатировать и поддерживать в технически исправном состоянии дополнительный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док (ПД-81, ПД-92, ПД-76) с обеспечением всех необходимых источников питания дока. </a:t>
            </a:r>
          </a:p>
          <a:p>
            <a:pPr indent="4524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Бизнес по переработке рыбы считается одним из самых прибыльных.</a:t>
            </a:r>
          </a:p>
          <a:p>
            <a:pPr indent="4524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Цеха по переработке рыбы должны соответствовать всем требованиям, которые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предъявляются к предприятия, производящим пищевые продукты.</a:t>
            </a:r>
          </a:p>
          <a:p>
            <a:pPr indent="4524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реализации данного проекта цеха необходимо обеспечить:</a:t>
            </a:r>
          </a:p>
          <a:p>
            <a:pPr marL="452438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системой холодного и горячего водоснабжения;</a:t>
            </a:r>
          </a:p>
          <a:p>
            <a:pPr marL="452438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отоплением;</a:t>
            </a:r>
          </a:p>
          <a:p>
            <a:pPr marL="452438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системой канализации;</a:t>
            </a:r>
          </a:p>
          <a:p>
            <a:pPr marL="452438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системой для мойки;</a:t>
            </a:r>
          </a:p>
          <a:p>
            <a:pPr marL="452438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системой вентиляции;</a:t>
            </a:r>
          </a:p>
          <a:p>
            <a:pPr marL="452438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бактерицидными лампами. </a:t>
            </a:r>
          </a:p>
          <a:p>
            <a:pPr indent="36036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Предприятие должно иметь сертификат на каждый вид продукции и разрешение СЭС.</a:t>
            </a:r>
          </a:p>
          <a:p>
            <a:pPr indent="360363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Текст 1"/>
          <p:cNvSpPr>
            <a:spLocks noGrp="1"/>
          </p:cNvSpPr>
          <p:nvPr>
            <p:ph type="body" sz="quarter" idx="12"/>
          </p:nvPr>
        </p:nvSpPr>
        <p:spPr bwMode="auto">
          <a:xfrm>
            <a:off x="1381100" y="0"/>
            <a:ext cx="7776220" cy="1057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62469" name="Номер слайда 6"/>
          <p:cNvSpPr>
            <a:spLocks noGrp="1"/>
          </p:cNvSpPr>
          <p:nvPr>
            <p:ph type="sldNum" idx="13"/>
          </p:nvPr>
        </p:nvSpPr>
        <p:spPr bwMode="auto">
          <a:xfrm>
            <a:off x="9525032" y="6488113"/>
            <a:ext cx="249237" cy="369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4C2B2E-0396-40A9-B6B7-CC4A175C0F4F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400" dirty="0" smtClean="0"/>
          </a:p>
        </p:txBody>
      </p:sp>
      <p:pic>
        <p:nvPicPr>
          <p:cNvPr id="6246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Скругленный прямоугольник 69"/>
          <p:cNvSpPr/>
          <p:nvPr/>
        </p:nvSpPr>
        <p:spPr>
          <a:xfrm>
            <a:off x="2952736" y="6286496"/>
            <a:ext cx="1000132" cy="571504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 rot="5400000">
            <a:off x="2381244" y="5857880"/>
            <a:ext cx="35716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110" idx="0"/>
          </p:cNvCxnSpPr>
          <p:nvPr/>
        </p:nvCxnSpPr>
        <p:spPr>
          <a:xfrm rot="16200000" flipV="1">
            <a:off x="7524768" y="5143512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116" idx="0"/>
          </p:cNvCxnSpPr>
          <p:nvPr/>
        </p:nvCxnSpPr>
        <p:spPr>
          <a:xfrm rot="5400000" flipH="1" flipV="1">
            <a:off x="6810388" y="5286388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s.oleinik\Desktop\Схема для презентации 15.03.19 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472" y="1104148"/>
            <a:ext cx="8132995" cy="5753852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809860" y="2786058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Губа Пала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52802" y="1071546"/>
            <a:ext cx="2940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 производства работ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881430" y="357187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Поз.4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Межрейсовый ремонт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3952868" y="3571876"/>
            <a:ext cx="857256" cy="428628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9" name="Прямая со стрелкой 148"/>
          <p:cNvCxnSpPr>
            <a:stCxn id="141" idx="2"/>
          </p:cNvCxnSpPr>
          <p:nvPr/>
        </p:nvCxnSpPr>
        <p:spPr>
          <a:xfrm rot="5400000">
            <a:off x="3738554" y="3929066"/>
            <a:ext cx="57150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41" idx="2"/>
          </p:cNvCxnSpPr>
          <p:nvPr/>
        </p:nvCxnSpPr>
        <p:spPr>
          <a:xfrm rot="16200000" flipH="1">
            <a:off x="5203033" y="3178966"/>
            <a:ext cx="142877" cy="1785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41" idx="2"/>
          </p:cNvCxnSpPr>
          <p:nvPr/>
        </p:nvCxnSpPr>
        <p:spPr>
          <a:xfrm rot="16200000" flipH="1">
            <a:off x="5274472" y="3107527"/>
            <a:ext cx="928695" cy="2714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H="1" flipV="1">
            <a:off x="4345777" y="3036091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4381496" y="2071678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Поз.6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Бункеровка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381496" y="2071678"/>
            <a:ext cx="714380" cy="357190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>
            <a:stCxn id="67" idx="2"/>
          </p:cNvCxnSpPr>
          <p:nvPr/>
        </p:nvCxnSpPr>
        <p:spPr>
          <a:xfrm rot="5400000">
            <a:off x="4667247" y="2500307"/>
            <a:ext cx="1428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2881298" y="627322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Поз.2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Цех глубокой переработки (консервный завод)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 flipV="1">
            <a:off x="2809860" y="6286496"/>
            <a:ext cx="1071570" cy="571504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 стрелкой 126"/>
          <p:cNvCxnSpPr>
            <a:stCxn id="124" idx="2"/>
          </p:cNvCxnSpPr>
          <p:nvPr/>
        </p:nvCxnSpPr>
        <p:spPr>
          <a:xfrm rot="16200000" flipV="1">
            <a:off x="3006327" y="5947177"/>
            <a:ext cx="428604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 rot="10800000" flipH="1" flipV="1">
            <a:off x="7810520" y="2714620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Поз.7</a:t>
            </a:r>
          </a:p>
          <a:p>
            <a:pPr lvl="0" algn="ctr"/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среднетоннажных судов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666852" y="635795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Поз.3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Мукомольный цех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5" name="Прямая со стрелкой 134"/>
          <p:cNvCxnSpPr>
            <a:stCxn id="133" idx="0"/>
          </p:cNvCxnSpPr>
          <p:nvPr/>
        </p:nvCxnSpPr>
        <p:spPr>
          <a:xfrm rot="5400000" flipH="1" flipV="1">
            <a:off x="2274075" y="5893611"/>
            <a:ext cx="42862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Скругленный прямоугольник 132"/>
          <p:cNvSpPr/>
          <p:nvPr/>
        </p:nvSpPr>
        <p:spPr>
          <a:xfrm>
            <a:off x="1738290" y="6357958"/>
            <a:ext cx="1000132" cy="357190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 flipV="1">
            <a:off x="7810520" y="2714620"/>
            <a:ext cx="1071570" cy="571504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 стрелкой 65"/>
          <p:cNvCxnSpPr>
            <a:stCxn id="65" idx="0"/>
          </p:cNvCxnSpPr>
          <p:nvPr/>
        </p:nvCxnSpPr>
        <p:spPr>
          <a:xfrm rot="5400000">
            <a:off x="7364033" y="4089802"/>
            <a:ext cx="1785950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596074" y="585789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Поз.1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Склад рыбопродукции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6596074" y="5857892"/>
            <a:ext cx="928694" cy="500066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7739082" y="585789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Поз.1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Цех первичной переработки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7739082" y="5857892"/>
            <a:ext cx="857256" cy="428628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6953266" y="5286389"/>
            <a:ext cx="571503" cy="428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104" idx="0"/>
          </p:cNvCxnSpPr>
          <p:nvPr/>
        </p:nvCxnSpPr>
        <p:spPr>
          <a:xfrm rot="16200000" flipV="1">
            <a:off x="7524768" y="5214950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кругленный прямоугольник 86"/>
          <p:cNvSpPr/>
          <p:nvPr/>
        </p:nvSpPr>
        <p:spPr>
          <a:xfrm>
            <a:off x="1452538" y="2786058"/>
            <a:ext cx="642942" cy="357190"/>
          </a:xfrm>
          <a:prstGeom prst="round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 стрелкой 90"/>
          <p:cNvCxnSpPr>
            <a:stCxn id="87" idx="2"/>
          </p:cNvCxnSpPr>
          <p:nvPr/>
        </p:nvCxnSpPr>
        <p:spPr>
          <a:xfrm rot="16200000" flipH="1">
            <a:off x="1720430" y="3196826"/>
            <a:ext cx="571506" cy="464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952868" y="142873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Планируемая установка причала № 2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1" name="Прямая со стрелкой 160"/>
          <p:cNvCxnSpPr>
            <a:stCxn id="158" idx="2"/>
          </p:cNvCxnSpPr>
          <p:nvPr/>
        </p:nvCxnSpPr>
        <p:spPr>
          <a:xfrm rot="5400000">
            <a:off x="1559695" y="4536289"/>
            <a:ext cx="28575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452538" y="4071942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Поз.5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Доковый ремонт,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осмотр под класс РМРС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1452538" y="4071942"/>
            <a:ext cx="1000132" cy="571504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5667380" y="4214818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Достройка судов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6" name="Прямая со стрелкой 165"/>
          <p:cNvCxnSpPr>
            <a:stCxn id="164" idx="3"/>
          </p:cNvCxnSpPr>
          <p:nvPr/>
        </p:nvCxnSpPr>
        <p:spPr>
          <a:xfrm>
            <a:off x="6667512" y="4322540"/>
            <a:ext cx="428628" cy="178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Скругленный прямоугольник 162"/>
          <p:cNvSpPr/>
          <p:nvPr/>
        </p:nvSpPr>
        <p:spPr>
          <a:xfrm flipV="1">
            <a:off x="5667380" y="4214818"/>
            <a:ext cx="1000132" cy="214314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1381100" y="2786058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Понтонные садки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 flipV="1">
            <a:off x="4024306" y="1428736"/>
            <a:ext cx="1285884" cy="285752"/>
          </a:xfrm>
          <a:prstGeom prst="roundRect">
            <a:avLst>
              <a:gd name="adj" fmla="val 19715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 стрелкой 91"/>
          <p:cNvCxnSpPr/>
          <p:nvPr/>
        </p:nvCxnSpPr>
        <p:spPr>
          <a:xfrm rot="5400000">
            <a:off x="4668041" y="1785133"/>
            <a:ext cx="1428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Скругленный прямоугольник 92"/>
          <p:cNvSpPr/>
          <p:nvPr/>
        </p:nvSpPr>
        <p:spPr>
          <a:xfrm flipV="1">
            <a:off x="2524108" y="3286124"/>
            <a:ext cx="1071570" cy="571504"/>
          </a:xfrm>
          <a:prstGeom prst="roundRect">
            <a:avLst>
              <a:gd name="adj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2595546" y="328612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Планируемое размещение      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ПД-81, ПД-92, ПД-76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 стрелкой 97"/>
          <p:cNvCxnSpPr>
            <a:stCxn id="94" idx="2"/>
          </p:cNvCxnSpPr>
          <p:nvPr/>
        </p:nvCxnSpPr>
        <p:spPr>
          <a:xfrm rot="16200000" flipH="1">
            <a:off x="3012949" y="3917842"/>
            <a:ext cx="129607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Номер слайда 2"/>
          <p:cNvSpPr>
            <a:spLocks noGrp="1"/>
          </p:cNvSpPr>
          <p:nvPr>
            <p:ph type="sldNum" idx="13"/>
          </p:nvPr>
        </p:nvSpPr>
        <p:spPr bwMode="auto">
          <a:xfrm>
            <a:off x="9551988" y="6461125"/>
            <a:ext cx="177800" cy="371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01BCC4-00F1-4B80-A68B-9C5D754A3A83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64568" y="173107"/>
            <a:ext cx="777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720" y="4680673"/>
            <a:ext cx="807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546" y="1214422"/>
            <a:ext cx="511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Поз.1  Первичная переработка рыбопродукции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034" y="1785926"/>
            <a:ext cx="89262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Комплекс первичной переработки включает: </a:t>
            </a:r>
          </a:p>
          <a:p>
            <a:pPr marL="534988" algn="just" defTabSz="534988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склад для хранения сырья и готовой продукции с наличием двух холодильных</a:t>
            </a:r>
          </a:p>
          <a:p>
            <a:pPr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камер на базе существующего склада; </a:t>
            </a:r>
          </a:p>
          <a:p>
            <a:pPr indent="534988"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цех первичной переработки сырья.</a:t>
            </a:r>
          </a:p>
          <a:p>
            <a:pPr indent="534988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498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Линия первичной переработки рыбы:</a:t>
            </a:r>
          </a:p>
          <a:p>
            <a:pPr indent="4524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разморозка продукции;</a:t>
            </a:r>
          </a:p>
          <a:p>
            <a:pPr indent="4524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очистка от грязи, чешуи и несъедобных частей рыбы;</a:t>
            </a:r>
          </a:p>
          <a:p>
            <a:pPr indent="4524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очистка от голов и плавников;</a:t>
            </a:r>
          </a:p>
          <a:p>
            <a:pPr indent="4524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потрошение;</a:t>
            </a:r>
          </a:p>
          <a:p>
            <a:pPr marL="452438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придание рыбе определенной формы.</a:t>
            </a:r>
          </a:p>
          <a:p>
            <a:pPr indent="4524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выработки промышленного полуфабриката продукция направляется на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дальнейшую переработку или реализацию.</a:t>
            </a:r>
          </a:p>
          <a:p>
            <a:pPr indent="4524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первичной переработки располагается в непосредственной близости  к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стационарному причалу № 6 оборудованным портальным краном г/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40т, что обеспечит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быструю разгрузку.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Номер слайда 2"/>
          <p:cNvSpPr>
            <a:spLocks noGrp="1"/>
          </p:cNvSpPr>
          <p:nvPr>
            <p:ph type="sldNum" idx="13"/>
          </p:nvPr>
        </p:nvSpPr>
        <p:spPr bwMode="auto">
          <a:xfrm>
            <a:off x="9551988" y="6461125"/>
            <a:ext cx="177800" cy="371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01BCC4-00F1-4B80-A68B-9C5D754A3A83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64568" y="173107"/>
            <a:ext cx="777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720" y="4680673"/>
            <a:ext cx="807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6984" y="1214422"/>
            <a:ext cx="490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Поз.2  Глубокая переработка рыбопродукции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20" y="1714488"/>
            <a:ext cx="8581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Размещение цеха глубокой переработки планируется на базе существующего               БПЦ «Б».</a:t>
            </a:r>
          </a:p>
          <a:p>
            <a:pPr algn="just" defTabSz="53498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53498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34988" algn="just" defTabSz="53498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4988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23844" y="2214554"/>
            <a:ext cx="907262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глубокой переработке относится производство рыбных консервов, пресервов. </a:t>
            </a:r>
          </a:p>
          <a:p>
            <a:pPr indent="4524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Консервы - это не только один из наиболее популярных способов переработки рыбы, но и самый трудоемкий и технически сложный. Для изготовления консервов рыбу обрабатывают в специальной защитной атмосфере при определенной температуре (обжарка, бланшировка), а затем сразу же запаковывают в герметичную тару, в которой невозможен рост и размножение бактерий (емкость из жести или алюминия).</a:t>
            </a:r>
          </a:p>
          <a:p>
            <a:pPr indent="45243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Цех глубокой переработки располагается в непосредственной близости к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шоссейной дороге соединяющей завод с транспортными магистралями Кольского полуострова.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Рыбные консервы в зависимости вида перерабатываемого сырья делятся на следую">
            <a:hlinkClick r:id="rId3" tooltip="Рыбные консервы в зависимости вида перерабатываемого сырья делятся на следую..."/>
          </p:cNvPr>
          <p:cNvSpPr>
            <a:spLocks noChangeAspect="1" noChangeArrowheads="1"/>
          </p:cNvSpPr>
          <p:nvPr/>
        </p:nvSpPr>
        <p:spPr bwMode="auto">
          <a:xfrm>
            <a:off x="1220788" y="2222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Номер слайда 2"/>
          <p:cNvSpPr>
            <a:spLocks noGrp="1"/>
          </p:cNvSpPr>
          <p:nvPr>
            <p:ph type="sldNum" idx="13"/>
          </p:nvPr>
        </p:nvSpPr>
        <p:spPr bwMode="auto">
          <a:xfrm>
            <a:off x="9551988" y="6461125"/>
            <a:ext cx="177800" cy="371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01BCC4-00F1-4B80-A68B-9C5D754A3A83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64568" y="173107"/>
            <a:ext cx="777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720" y="4680673"/>
            <a:ext cx="807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4174" y="121442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Поз.3  Мукомольный цех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20" y="1643050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Размещение мукомольного цеха планируется на базе существующего БПЦ «Б».</a:t>
            </a:r>
          </a:p>
          <a:p>
            <a:pPr indent="534988"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рыбной кормовой муки –  важное и прибыльное направление</a:t>
            </a:r>
          </a:p>
          <a:p>
            <a:pPr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рыбоперерабатывающей отрасли. На рыбную муку имеется устойчивый высокий спрос. Она используется в больших объемах в сельском хозяйстве (животноводстве, птицеводстве), в химической и фармацевтической промышленности.</a:t>
            </a:r>
          </a:p>
          <a:p>
            <a:pPr indent="534988"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Рыбная кормовая мука – ценный компонент для изготовления комбикормов. О ее качестве свидетельствует количество сырого протеина в конечной продукции. Чем больше протеина, тем качественнее продукт. В составе муки для комбикормов (согласно ГОСТ 2116–2000) содержание протеина должно быть не менее 50%.</a:t>
            </a:r>
          </a:p>
          <a:p>
            <a:pPr indent="534988"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производства рыбной муки включает несколько этапов: варку, удаление лишней жидкости и жира с использованием пресса, сушку и помол. Применение специализированных агрегатных установок позволяет стабилизировать состав, и обеспечивает контроль качества.</a:t>
            </a:r>
          </a:p>
          <a:p>
            <a:pPr indent="534988"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Цех глубокой переработки располагается в непосредственной близости к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шоссейной дороге соединяющей завод с транспортными магистралями Кольского полуострова.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1270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Номер слайда 2"/>
          <p:cNvSpPr>
            <a:spLocks noGrp="1"/>
          </p:cNvSpPr>
          <p:nvPr>
            <p:ph type="sldNum" idx="13"/>
          </p:nvPr>
        </p:nvSpPr>
        <p:spPr bwMode="auto">
          <a:xfrm>
            <a:off x="9551988" y="6461125"/>
            <a:ext cx="177800" cy="371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01BCC4-00F1-4B80-A68B-9C5D754A3A83}" type="slidenum">
              <a:rPr lang="ru-RU" sz="1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64568" y="173107"/>
            <a:ext cx="777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«10 ордена Трудового Красного Знамени судоремонтный завод»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720" y="4680673"/>
            <a:ext cx="807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76" y="1071546"/>
            <a:ext cx="6460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Поз.4 и поз. 5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Межрейсовый ремонт (доковый ремонт, осмотр и сервисное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обслуживание под класс РМРС)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034" y="2333685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АО «10 СРЗ» специализируется на выполнении работ по ремонту корпусных конструкций, устройств и оборудования, систем и трубопроводов, механизмов, котлов, теплообменных аппаратов и сосудов под давлением, холодильных установок, спасательных средств, грузоподъемных устройств, оборудования и устройств по предотвращению загрязнения с судов; техническое обслуживание и ремонт электрооборудования и оборудования автоматизации. </a:t>
            </a:r>
          </a:p>
          <a:p>
            <a:pPr indent="452438"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АО «10 СРЗ» имеется возможность проводить ремонты как в крытом доке ПД-18 с выполнением докового ремонта, осмотра, окраски корпуса, так и выполнение работ по сервисному обслуживанию судов на плаву у                              причалов № 3, 5, 6, 10.  </a:t>
            </a:r>
          </a:p>
          <a:p>
            <a:pPr indent="452438"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Планируется размещение дополнительного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дока  (ПД-81, ПД-92, ПД-76)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причала № 2 к существующему корню.</a:t>
            </a:r>
          </a:p>
          <a:p>
            <a:pPr indent="452438"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выполнение данных работ АО «10 СРЗ» имеет свидетельство о соответствии предприятия требованиям Российского морского регистра судоходства.  </a:t>
            </a:r>
          </a:p>
          <a:p>
            <a:pPr algn="just" defTabSz="5349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4988" algn="just" defTabSz="53498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4988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ОСК">
      <a:dk1>
        <a:srgbClr val="000000"/>
      </a:dk1>
      <a:lt1>
        <a:srgbClr val="FFFFFF"/>
      </a:lt1>
      <a:dk2>
        <a:srgbClr val="28435A"/>
      </a:dk2>
      <a:lt2>
        <a:srgbClr val="F2F2F2"/>
      </a:lt2>
      <a:accent1>
        <a:srgbClr val="D00000"/>
      </a:accent1>
      <a:accent2>
        <a:srgbClr val="B20000"/>
      </a:accent2>
      <a:accent3>
        <a:srgbClr val="CECECE"/>
      </a:accent3>
      <a:accent4>
        <a:srgbClr val="858585"/>
      </a:accent4>
      <a:accent5>
        <a:srgbClr val="606060"/>
      </a:accent5>
      <a:accent6>
        <a:srgbClr val="161616"/>
      </a:accent6>
      <a:hlink>
        <a:srgbClr val="0070C0"/>
      </a:hlink>
      <a:folHlink>
        <a:srgbClr val="B2B2B2"/>
      </a:folHlink>
    </a:clrScheme>
    <a:fontScheme name="ОС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rigin">
  <a:themeElements>
    <a:clrScheme name="ОСК">
      <a:dk1>
        <a:srgbClr val="000000"/>
      </a:dk1>
      <a:lt1>
        <a:srgbClr val="FFFFFF"/>
      </a:lt1>
      <a:dk2>
        <a:srgbClr val="28435A"/>
      </a:dk2>
      <a:lt2>
        <a:srgbClr val="F2F2F2"/>
      </a:lt2>
      <a:accent1>
        <a:srgbClr val="D00000"/>
      </a:accent1>
      <a:accent2>
        <a:srgbClr val="B20000"/>
      </a:accent2>
      <a:accent3>
        <a:srgbClr val="CECECE"/>
      </a:accent3>
      <a:accent4>
        <a:srgbClr val="858585"/>
      </a:accent4>
      <a:accent5>
        <a:srgbClr val="606060"/>
      </a:accent5>
      <a:accent6>
        <a:srgbClr val="161616"/>
      </a:accent6>
      <a:hlink>
        <a:srgbClr val="0070C0"/>
      </a:hlink>
      <a:folHlink>
        <a:srgbClr val="B2B2B2"/>
      </a:folHlink>
    </a:clrScheme>
    <a:fontScheme name="ОС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14018</TotalTime>
  <Words>970</Words>
  <Application>Microsoft Office PowerPoint</Application>
  <PresentationFormat>Лист A4 (210x297 мм)</PresentationFormat>
  <Paragraphs>164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PT Sans</vt:lpstr>
      <vt:lpstr>Times New Roman</vt:lpstr>
      <vt:lpstr>Wingdings</vt:lpstr>
      <vt:lpstr>Wingdings 3</vt:lpstr>
      <vt:lpstr>Origin</vt:lpstr>
      <vt:lpstr>1_Origin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User</cp:lastModifiedBy>
  <cp:revision>761</cp:revision>
  <cp:lastPrinted>2017-05-05T12:02:28Z</cp:lastPrinted>
  <dcterms:created xsi:type="dcterms:W3CDTF">2016-06-14T06:45:03Z</dcterms:created>
  <dcterms:modified xsi:type="dcterms:W3CDTF">2019-03-15T12:23:52Z</dcterms:modified>
</cp:coreProperties>
</file>