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629"/>
  </p:normalViewPr>
  <p:slideViewPr>
    <p:cSldViewPr snapToGrid="0" snapToObjects="1">
      <p:cViewPr>
        <p:scale>
          <a:sx n="60" d="100"/>
          <a:sy n="60" d="100"/>
        </p:scale>
        <p:origin x="-1380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CDFE24-11C8-374C-861E-FEC813D66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BAE518A-6794-6C4E-971E-2476BC492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F07C0B-7CFF-9D46-ADA0-FBDFB0F2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879A-2016-8E4C-A8DD-A2115638F22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B6C702-7C48-954C-B08D-269A5EA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1EA51B-BC62-CE4E-9853-9ADEF361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5BE4-DB82-6F4D-BBA0-9AF0361C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2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1FE569-E13E-A749-822D-FEA73CE5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BA889D1-D3F4-C641-8266-34CA9FC5C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3DF537-FE0A-6041-8760-B9DB7094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879A-2016-8E4C-A8DD-A2115638F22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B51E3DF-A5EA-CF43-AF07-F8487F5D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B7364E-3F68-7045-84CD-9D834C83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5BE4-DB82-6F4D-BBA0-9AF0361C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2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DF3D84E-E4D2-684F-B924-7211ECC2D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5D0214-20B5-3148-9662-2937B6BA4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ABF7182-1475-FC41-BFC2-B7A455031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879A-2016-8E4C-A8DD-A2115638F22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5921522-AD1F-244D-BA29-9059FA1B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27EC18-76A3-DC46-B01E-F805B4BA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5BE4-DB82-6F4D-BBA0-9AF0361C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1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D280E7-ADD5-0547-9717-206AB3A24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9690B2-452E-CA45-A005-81F680014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767BB2-8FDA-2F4E-A1FD-4A52A1B6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879A-2016-8E4C-A8DD-A2115638F22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99EFC6-8686-DB43-BEB5-D8820935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8D9189-0909-BF4A-B282-95A898F6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5BE4-DB82-6F4D-BBA0-9AF0361C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03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29F9DF-4DAF-9349-8418-99D7F002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1A98998-0DFF-9148-ACEA-2337AC694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D78B89-3CF0-1349-8CBD-95A3D1F5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879A-2016-8E4C-A8DD-A2115638F22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25EE1FE-22BE-EB4A-A395-9150CCBAD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458F0F-DC36-5143-9E32-F0D69CC6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5BE4-DB82-6F4D-BBA0-9AF0361C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19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6B8218-951B-D94E-A5B3-AC55F354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7914D55-FD70-594F-921A-5679CDACD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6F3AA01-04C7-6445-ACE8-51519BE2B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A7F88A-C8E0-AA42-A934-655AB7AAB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879A-2016-8E4C-A8DD-A2115638F22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BD9A509-CFF6-4F47-98C5-2BA33D08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E7B4755-FA29-424E-BB2C-ACE9733B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5BE4-DB82-6F4D-BBA0-9AF0361C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12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778FB9-60E6-D94D-B0A9-A935316DD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C3BF07B-1501-6A40-8C54-D03404EB6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9B255DB-D75D-7A4A-90C2-DA29CDC5F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8942966-DE46-D043-88EF-4F67494CC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D50328C-4E2D-7D48-829B-16CDFFA390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6086FCC-C9FA-604B-A638-B7EFA866F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879A-2016-8E4C-A8DD-A2115638F22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69AC762-66D7-364D-BD34-9F68F4DE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2FDC024-677C-E845-8CCC-213BC5B4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5BE4-DB82-6F4D-BBA0-9AF0361C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37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7BEFB4-7C98-1341-8C00-E956CA27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6E458FB-B9AE-ED42-9BBF-576DA97B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879A-2016-8E4C-A8DD-A2115638F22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1732889-E4F7-C245-AFCD-CB2C294E6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920E7DC-E28B-D748-A2AB-A48E490F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5BE4-DB82-6F4D-BBA0-9AF0361C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9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CD502E4-8FDF-2541-9C1D-8AA958E8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879A-2016-8E4C-A8DD-A2115638F22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6762DA2-7E0C-9540-9489-2D85C58F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B0C4DBC-C45A-234A-BE25-1517A379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5BE4-DB82-6F4D-BBA0-9AF0361C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2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FDD6AB-7434-8249-BD58-68C60B3DF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C62FFEB-3C92-4F41-AED4-55C148118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8F91BC5-37E0-EF45-B0DB-0DC14200F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4169969-DAC2-0546-8B51-3A55E6D3A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879A-2016-8E4C-A8DD-A2115638F22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5743435-F1BE-E046-BD7A-15107D9B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77DFB36-24BC-8D45-B7A3-8451EF8C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5BE4-DB82-6F4D-BBA0-9AF0361C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8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FDCA30-9094-A344-B132-D326A3BAC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1DDABDB-31A1-534F-8434-ECF6895CDE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77218DF-BE7C-F74D-9E14-051036BF8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38047F0-6145-E541-865D-17145E24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879A-2016-8E4C-A8DD-A2115638F22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CA0E426-4332-A94D-A2F4-F543EC3BF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A41603-C356-EE48-A61C-7C5DEB43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5BE4-DB82-6F4D-BBA0-9AF0361C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2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accent1">
                <a:alpha val="34000"/>
                <a:lumMod val="0"/>
                <a:lumOff val="100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55BC91-453B-E44C-9A7B-8D2E75F7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E439E6F-CF8D-E94A-85DA-6BC07F2FA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1FE2A43-20CF-454A-8D38-4B13FC2B0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8879A-2016-8E4C-A8DD-A2115638F22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4D42CFA-0A9A-6D4B-B2E6-48A940EBC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98BC03-ED8A-734D-AF1A-5C159D32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15BE4-DB82-6F4D-BBA0-9AF0361C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7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iselyov\Desktop\Xtender\z_469546c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" b="22179"/>
          <a:stretch/>
        </p:blipFill>
        <p:spPr bwMode="auto">
          <a:xfrm>
            <a:off x="0" y="1024758"/>
            <a:ext cx="12192000" cy="583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B8B80A3-D8DE-1D45-A595-DA522F23D275}"/>
              </a:ext>
            </a:extLst>
          </p:cNvPr>
          <p:cNvSpPr/>
          <p:nvPr/>
        </p:nvSpPr>
        <p:spPr>
          <a:xfrm>
            <a:off x="370367" y="42531"/>
            <a:ext cx="1145126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3200" kern="1400" spc="-50" dirty="0" smtClean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kern="1400" spc="-5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реестре судов морского порта г.  Мурманска  находятся 239 </a:t>
            </a:r>
            <a:r>
              <a:rPr lang="ru-RU" sz="3200" kern="1400" spc="-50" dirty="0" err="1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плавсредств</a:t>
            </a:r>
            <a:r>
              <a:rPr lang="ru-RU" sz="3200" kern="1400" spc="-5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относящихся к Федеральному А</a:t>
            </a:r>
            <a:r>
              <a:rPr lang="ru-RU" sz="3200" kern="1400" spc="-5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гентству </a:t>
            </a:r>
            <a:r>
              <a:rPr lang="ru-RU" sz="3200" kern="1400" spc="-5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kern="1400" spc="-5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Рыболовству</a:t>
            </a:r>
            <a:r>
              <a:rPr lang="ru-RU" sz="3200" kern="1400" spc="-5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kern="1400" spc="-50" dirty="0" smtClean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kern="1400" spc="-5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общего количества </a:t>
            </a:r>
            <a:r>
              <a:rPr lang="ru-RU" sz="3200" kern="1400" spc="-5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- 171  судно, имеющее действующие документы Регистра Судоходства РФ </a:t>
            </a:r>
            <a:r>
              <a:rPr lang="ru-RU" sz="3200" kern="1400" spc="-5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право </a:t>
            </a:r>
            <a:r>
              <a:rPr lang="ru-RU" sz="3200" kern="1400" spc="-5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плавания</a:t>
            </a:r>
            <a:r>
              <a:rPr lang="ru-RU" sz="3200" b="1" kern="1400" spc="-5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35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B8B80A3-D8DE-1D45-A595-DA522F23D275}"/>
              </a:ext>
            </a:extLst>
          </p:cNvPr>
          <p:cNvSpPr/>
          <p:nvPr/>
        </p:nvSpPr>
        <p:spPr>
          <a:xfrm>
            <a:off x="340241" y="499731"/>
            <a:ext cx="11451265" cy="4374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en-US" sz="3200" kern="1400" spc="-5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sz="3200" kern="1400" spc="-5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kern="1400" spc="-5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Суда типа «Л»   траулер-</a:t>
            </a:r>
            <a:r>
              <a:rPr lang="ru-RU" sz="3200" kern="1400" spc="-5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свежьевик</a:t>
            </a:r>
            <a:r>
              <a:rPr lang="ru-RU" sz="3200" kern="1400" spc="-5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длиной свыше 30 м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валовой вместимости судна, составляющей более 300 регистровых тонн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оборудования для осуществления тралового лова, определяемого в соответствии с проектной документацией или на основании технического паспорта (технического формуляра) оборудования, выданного организацией-производителем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оборудования по охлаждению уловов или продукции из трески и (или) пикши суммарной производительностью не менее 20 тонн продукции в сутки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ПТФ «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Карелрыба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1 судно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6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F45E172B-0559-2A49-B75E-2437AD2F1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747439"/>
              </p:ext>
            </p:extLst>
          </p:nvPr>
        </p:nvGraphicFramePr>
        <p:xfrm>
          <a:off x="6104731" y="784104"/>
          <a:ext cx="5777345" cy="3598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1685">
                  <a:extLst>
                    <a:ext uri="{9D8B030D-6E8A-4147-A177-3AD203B41FA5}">
                      <a16:colId xmlns="" xmlns:a16="http://schemas.microsoft.com/office/drawing/2014/main" val="2076492038"/>
                    </a:ext>
                  </a:extLst>
                </a:gridCol>
                <a:gridCol w="2745660">
                  <a:extLst>
                    <a:ext uri="{9D8B030D-6E8A-4147-A177-3AD203B41FA5}">
                      <a16:colId xmlns="" xmlns:a16="http://schemas.microsoft.com/office/drawing/2014/main" val="3782589822"/>
                    </a:ext>
                  </a:extLst>
                </a:gridCol>
              </a:tblGrid>
              <a:tr h="503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KM </a:t>
                      </a:r>
                      <a:r>
                        <a:rPr lang="ru-RU" sz="1400" dirty="0" smtClean="0">
                          <a:effectLst/>
                          <a:sym typeface="Wingdings 2" pitchFamily="2" charset="2"/>
                        </a:rPr>
                        <a:t></a:t>
                      </a:r>
                      <a:r>
                        <a:rPr lang="en-US" sz="1200" dirty="0" smtClean="0">
                          <a:effectLst/>
                        </a:rPr>
                        <a:t>, Ice2, AUT1, (REF) Fishing Vessel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33964617"/>
                  </a:ext>
                </a:extLst>
              </a:tr>
              <a:tr h="52210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Длина наибольшая, 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35,15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6210281"/>
                  </a:ext>
                </a:extLst>
              </a:tr>
              <a:tr h="52210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Ширина, 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64409780"/>
                  </a:ext>
                </a:extLst>
              </a:tr>
              <a:tr h="52210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Главный двигатель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Mitsubishi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750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6178158"/>
                  </a:ext>
                </a:extLst>
              </a:tr>
              <a:tr h="61844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Промысловое оборудование</a:t>
                      </a:r>
                      <a:endParaRPr lang="ru-RU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Электрическое,  компания  </a:t>
                      </a:r>
                      <a:r>
                        <a:rPr kumimoji="0" lang="en-US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AdriaWinch</a:t>
                      </a: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1 тралом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909552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Рыбообрабатывающее оборудование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Производительность: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т. / сутки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Продукция:  свежая, охлаждённая рыба.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 descr="C:\Users\kiselyov\Desktop\Xtender\--Vyimpel---pristupil-k-stroitelstvu-ryibolovnogo-trauler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0" y="748144"/>
            <a:ext cx="5408471" cy="363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872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iselyov\Desktop\Xtender\KapitanSokolov-small-1-1200x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-2000" r="9269" b="28162"/>
          <a:stretch/>
        </p:blipFill>
        <p:spPr bwMode="auto">
          <a:xfrm>
            <a:off x="-154226" y="-204954"/>
            <a:ext cx="12361991" cy="70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B8B80A3-D8DE-1D45-A595-DA522F23D275}"/>
              </a:ext>
            </a:extLst>
          </p:cNvPr>
          <p:cNvSpPr/>
          <p:nvPr/>
        </p:nvSpPr>
        <p:spPr>
          <a:xfrm>
            <a:off x="357019" y="0"/>
            <a:ext cx="114512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8000" kern="1400" spc="-5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4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selyov\Desktop\Xtender\Mys Korsakova 1215-0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3" t="11648" b="985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B8B80A3-D8DE-1D45-A595-DA522F23D275}"/>
              </a:ext>
            </a:extLst>
          </p:cNvPr>
          <p:cNvSpPr/>
          <p:nvPr/>
        </p:nvSpPr>
        <p:spPr>
          <a:xfrm>
            <a:off x="340241" y="499731"/>
            <a:ext cx="1145126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3200" kern="1400" spc="-50" dirty="0" smtClean="0">
              <a:solidFill>
                <a:schemeClr val="bg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kern="1400" spc="-5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Активный </a:t>
            </a:r>
            <a:r>
              <a:rPr lang="ru-RU" sz="3200" kern="1400" spc="-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флот </a:t>
            </a:r>
            <a:r>
              <a:rPr lang="ru-RU" sz="3200" kern="1400" spc="-5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состоящий </a:t>
            </a:r>
            <a:r>
              <a:rPr lang="ru-RU" sz="3200" kern="1400" spc="-5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200" kern="1400" spc="-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171 </a:t>
            </a:r>
            <a:r>
              <a:rPr lang="ru-RU" sz="3200" kern="1400" spc="-5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рыболовного </a:t>
            </a:r>
            <a:r>
              <a:rPr lang="ru-RU" sz="3200" kern="1400" spc="-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судна можно </a:t>
            </a:r>
            <a:r>
              <a:rPr lang="ru-RU" sz="3200" kern="1400" spc="-5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разделить на</a:t>
            </a:r>
            <a:r>
              <a:rPr lang="ru-RU" sz="3200" kern="1400" spc="-5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r>
              <a:rPr lang="ru-RU" sz="3200" kern="1400" spc="-5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kern="1400" spc="-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Крупнотоннажный флот - 14 судов валовой вместимостью более 3000 тонн </a:t>
            </a:r>
            <a:r>
              <a:rPr lang="ru-RU" sz="3000" kern="1400" spc="-5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(Одно </a:t>
            </a:r>
            <a:r>
              <a:rPr lang="ru-RU" sz="3000" kern="1400" spc="-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судно возрастом 5 лет, остальные старше 20 лет</a:t>
            </a:r>
            <a:r>
              <a:rPr lang="ru-RU" sz="3000" kern="1400" spc="-5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kern="1400" spc="-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возраст судов </a:t>
            </a:r>
            <a:r>
              <a:rPr lang="ru-RU" sz="3000" kern="1400" spc="-5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- 26,4 </a:t>
            </a:r>
            <a:r>
              <a:rPr lang="ru-RU" sz="3000" kern="1400" spc="-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лет), из них иномарки - 4 судна</a:t>
            </a:r>
            <a:r>
              <a:rPr lang="ru-RU" sz="3000" kern="1400" spc="-5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spcAft>
                <a:spcPts val="0"/>
              </a:spcAft>
            </a:pPr>
            <a:r>
              <a:rPr lang="ru-RU" sz="3000" kern="1400" spc="-5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kern="1400" spc="-50" dirty="0" err="1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Среднетоннажный</a:t>
            </a:r>
            <a:r>
              <a:rPr lang="ru-RU" sz="3000" kern="1400" spc="-5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kern="1400" spc="-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флот </a:t>
            </a:r>
            <a:r>
              <a:rPr lang="ru-RU" sz="3000" kern="1400" spc="-5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- 105 судов валовой вместимостью более 500, до 3000 тонн (средний возраст 30,5 лет), из них иномарки - 56 судов;</a:t>
            </a:r>
          </a:p>
          <a:p>
            <a:pPr algn="ctr">
              <a:spcAft>
                <a:spcPts val="0"/>
              </a:spcAft>
            </a:pPr>
            <a:r>
              <a:rPr lang="ru-RU" sz="3000" kern="1400" spc="-5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kern="1400" spc="-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Маломерный флот - 52 </a:t>
            </a:r>
            <a:r>
              <a:rPr lang="ru-RU" sz="3000" kern="1400" spc="-5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судна валовой </a:t>
            </a:r>
            <a:r>
              <a:rPr lang="ru-RU" sz="3000" kern="1400" spc="-5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вместимостью менее 500 тонн (средний возраст - 29 лет), из них иномарок - 13 судов.</a:t>
            </a:r>
            <a:endParaRPr lang="ru-RU" sz="3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1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551E2EF-2A3B-174B-B0D7-2B415BD41EAB}"/>
              </a:ext>
            </a:extLst>
          </p:cNvPr>
          <p:cNvSpPr/>
          <p:nvPr/>
        </p:nvSpPr>
        <p:spPr>
          <a:xfrm>
            <a:off x="382772" y="382771"/>
            <a:ext cx="1157885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kern="1400" spc="-5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февраля 2018 года прошло заседание Комиссии по отбору </a:t>
            </a:r>
            <a:r>
              <a:rPr lang="ru-RU" sz="3200" kern="1400" spc="-5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инвест</a:t>
            </a:r>
            <a:r>
              <a:rPr lang="ru-RU" sz="3200" kern="1400" spc="-5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-проектов.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400" kern="1400" spc="-5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Были отобраны следующие </a:t>
            </a:r>
            <a:r>
              <a:rPr lang="ru-RU" sz="2400" kern="1400" spc="-5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инвест</a:t>
            </a:r>
            <a:r>
              <a:rPr lang="ru-RU" sz="2400" kern="1400" spc="-5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-проекты для компаний Северо-Запада:</a:t>
            </a:r>
            <a:endParaRPr lang="ru-RU" sz="2800" kern="1400" spc="-5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200" kern="1400" spc="-50" dirty="0" smtClean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kern="1400" spc="-5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3200" kern="1400" spc="-5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судов типа «З»</a:t>
            </a:r>
          </a:p>
          <a:p>
            <a:pPr algn="ctr">
              <a:spcAft>
                <a:spcPts val="0"/>
              </a:spcAft>
            </a:pPr>
            <a:r>
              <a:rPr lang="ru-RU" sz="3200" kern="1400" spc="-5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судов типа «И»</a:t>
            </a:r>
          </a:p>
          <a:p>
            <a:pPr algn="ctr">
              <a:spcAft>
                <a:spcPts val="0"/>
              </a:spcAft>
            </a:pPr>
            <a:r>
              <a:rPr lang="ru-RU" sz="3200" kern="1400" spc="-5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судна типа «К»</a:t>
            </a:r>
          </a:p>
          <a:p>
            <a:pPr algn="ctr">
              <a:spcAft>
                <a:spcPts val="0"/>
              </a:spcAft>
            </a:pPr>
            <a:r>
              <a:rPr lang="ru-RU" sz="3200" kern="1400" spc="-5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судно типа «Л»</a:t>
            </a:r>
          </a:p>
          <a:p>
            <a:pPr algn="ctr">
              <a:spcAft>
                <a:spcPts val="0"/>
              </a:spcAft>
            </a:pPr>
            <a:r>
              <a:rPr lang="ru-RU" sz="3200" b="1" kern="1400" spc="-5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 24 судна.</a:t>
            </a:r>
            <a:endParaRPr lang="ru-RU" sz="3200" kern="1400" spc="-5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Рассмотрим подробно, какие суда запланированы к строительству в нашем регионе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16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89DD5F0-A4E5-2743-ACDC-C6B43FD30F77}"/>
              </a:ext>
            </a:extLst>
          </p:cNvPr>
          <p:cNvSpPr/>
          <p:nvPr/>
        </p:nvSpPr>
        <p:spPr>
          <a:xfrm>
            <a:off x="244549" y="499730"/>
            <a:ext cx="11738344" cy="539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kern="1400" spc="-5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Суда типа «З»  траулеры – процессоры длиной свыше 80 м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валовой вместимости судна, составляющей  более 3500 регистровых тонн;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оборудования для осуществления тралового лова, определяемого в соответствии с проектной документацией или на основании технического паспорта (технического формуляра) оборудования, выданного организацией-производителем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оборудования по производству филе и (или) фарша из трески и (или) пикши суммарной производительностью не менее 21 тонн продукции в сутки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оборудования по производству муки рыбной и (или) жира рыбьего либо иных продуктов из отходов производства  суммарной производительностью не менее 7 тонн в сутки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морозильного оборудования суммарной производительностью не менее  60 тонн продукции в сутки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Архангельский траловый флот           - 4 судна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«Компания ЛКТ»                         - 1 судно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Атлантрыбфлот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                         - 2 судна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Рыбпроминвест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                          - 2 судна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«Карат-1»                                           - 1 судно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«Альтернатива»                               - 1 судно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ОАО «Карельские морепродукты»     - 1 судно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«МГФ»                                               - 1 судно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«Норд Пилигрим»                         -1 судно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04004550-E7EB-454A-80CB-9E6ED8D3D1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373178"/>
              </p:ext>
            </p:extLst>
          </p:nvPr>
        </p:nvGraphicFramePr>
        <p:xfrm>
          <a:off x="6411433" y="320317"/>
          <a:ext cx="5135524" cy="2952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6718">
                  <a:extLst>
                    <a:ext uri="{9D8B030D-6E8A-4147-A177-3AD203B41FA5}">
                      <a16:colId xmlns="" xmlns:a16="http://schemas.microsoft.com/office/drawing/2014/main" val="2567137302"/>
                    </a:ext>
                  </a:extLst>
                </a:gridCol>
                <a:gridCol w="2628806">
                  <a:extLst>
                    <a:ext uri="{9D8B030D-6E8A-4147-A177-3AD203B41FA5}">
                      <a16:colId xmlns="" xmlns:a16="http://schemas.microsoft.com/office/drawing/2014/main" val="2621555255"/>
                    </a:ext>
                  </a:extLst>
                </a:gridCol>
              </a:tblGrid>
              <a:tr h="545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KM </a:t>
                      </a:r>
                      <a:r>
                        <a:rPr lang="ru-RU" sz="1400" dirty="0">
                          <a:effectLst/>
                          <a:sym typeface="Wingdings 2" pitchFamily="2" charset="2"/>
                        </a:rPr>
                        <a:t></a:t>
                      </a:r>
                      <a:r>
                        <a:rPr lang="en-US" sz="1200" dirty="0">
                          <a:effectLst/>
                        </a:rPr>
                        <a:t>, Ice3, AUT1, (REF) Fishing Vessel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77878035"/>
                  </a:ext>
                </a:extLst>
              </a:tr>
              <a:tr h="250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Длина наибольшая, 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86,00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28876780"/>
                  </a:ext>
                </a:extLst>
              </a:tr>
              <a:tr h="50270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Ширина, 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00995298"/>
                  </a:ext>
                </a:extLst>
              </a:tr>
              <a:tr h="5026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Главный двигатель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MAN </a:t>
                      </a:r>
                      <a:r>
                        <a:rPr lang="ru-RU" sz="1200" dirty="0" smtClean="0">
                          <a:effectLst/>
                        </a:rPr>
                        <a:t>6000 кВт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26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Промысловое оборудование</a:t>
                      </a:r>
                      <a:endParaRPr lang="ru-RU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Электрическое,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компания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Ibercisa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2 тралами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8686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Рыбообрабатывающее оборудование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Производительность: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 т. / сутки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Продукция:  фи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ле, БГ, рыбная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мука, рыбий жир, консервы.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621BDFE2-D258-F144-9E64-EA20B4489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982011"/>
              </p:ext>
            </p:extLst>
          </p:nvPr>
        </p:nvGraphicFramePr>
        <p:xfrm>
          <a:off x="6411433" y="3571368"/>
          <a:ext cx="5135524" cy="2859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3576">
                  <a:extLst>
                    <a:ext uri="{9D8B030D-6E8A-4147-A177-3AD203B41FA5}">
                      <a16:colId xmlns="" xmlns:a16="http://schemas.microsoft.com/office/drawing/2014/main" val="1300901145"/>
                    </a:ext>
                  </a:extLst>
                </a:gridCol>
                <a:gridCol w="2641948">
                  <a:extLst>
                    <a:ext uri="{9D8B030D-6E8A-4147-A177-3AD203B41FA5}">
                      <a16:colId xmlns="" xmlns:a16="http://schemas.microsoft.com/office/drawing/2014/main" val="2648947682"/>
                    </a:ext>
                  </a:extLst>
                </a:gridCol>
              </a:tblGrid>
              <a:tr h="5038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KM </a:t>
                      </a:r>
                      <a:r>
                        <a:rPr lang="ru-RU" sz="1400">
                          <a:effectLst/>
                          <a:sym typeface="Wingdings 2" pitchFamily="2" charset="2"/>
                        </a:rPr>
                        <a:t></a:t>
                      </a:r>
                      <a:r>
                        <a:rPr lang="en-US" sz="1200">
                          <a:effectLst/>
                        </a:rPr>
                        <a:t>, Ice3, AUT1, (REF) Fishing Vessel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48329650"/>
                  </a:ext>
                </a:extLst>
              </a:tr>
              <a:tr h="3220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Длина наибольшая, 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81,63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63488105"/>
                  </a:ext>
                </a:extLst>
              </a:tr>
              <a:tr h="4187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Ширина, 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42016661"/>
                  </a:ext>
                </a:extLst>
              </a:tr>
              <a:tr h="3220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Главный двигатель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Wartsila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6200 </a:t>
                      </a:r>
                      <a:r>
                        <a:rPr lang="ru-RU" sz="1200" dirty="0">
                          <a:effectLst/>
                        </a:rPr>
                        <a:t>кВт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66627771"/>
                  </a:ext>
                </a:extLst>
              </a:tr>
              <a:tr h="6621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Промысловое оборудование</a:t>
                      </a:r>
                      <a:endParaRPr lang="ru-RU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Электрическое</a:t>
                      </a:r>
                      <a:r>
                        <a:rPr lang="ru-RU" sz="1200" baseline="0" dirty="0" smtClean="0">
                          <a:effectLst/>
                        </a:rPr>
                        <a:t> , компания </a:t>
                      </a:r>
                      <a:r>
                        <a:rPr lang="en-US" sz="1200" baseline="0" dirty="0" smtClean="0">
                          <a:effectLst/>
                        </a:rPr>
                        <a:t>Naust Marine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</a:rPr>
                        <a:t>Работа 2 тралами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67686096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Рыбообрабатывающее оборудование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Производительность: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180 т. / сутки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Продукция:  филе, БГ, рыбная мука, консервы.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 descr="C:\Users\kiselyov\Desktop\Xtender\post-20181205-171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9" y="278753"/>
            <a:ext cx="5320761" cy="299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iselyov\Desktop\Xtender\KapitanSokolov-small-1-1200x8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" t="10185" r="7476" b="20782"/>
          <a:stretch/>
        </p:blipFill>
        <p:spPr bwMode="auto">
          <a:xfrm>
            <a:off x="467589" y="3512884"/>
            <a:ext cx="5320761" cy="285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kiselyov\Desktop\Xtender\IMG_148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8" b="16570"/>
          <a:stretch/>
        </p:blipFill>
        <p:spPr bwMode="auto">
          <a:xfrm>
            <a:off x="467588" y="3512884"/>
            <a:ext cx="5320761" cy="298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kiselyov\Desktop\IMG_174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7" r="13379" b="24394"/>
          <a:stretch/>
        </p:blipFill>
        <p:spPr bwMode="auto">
          <a:xfrm>
            <a:off x="467589" y="3514395"/>
            <a:ext cx="5320761" cy="29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0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1A4029B-B586-AE49-9E03-43FE679DB4BB}"/>
              </a:ext>
            </a:extLst>
          </p:cNvPr>
          <p:cNvSpPr/>
          <p:nvPr/>
        </p:nvSpPr>
        <p:spPr>
          <a:xfrm>
            <a:off x="265813" y="350874"/>
            <a:ext cx="11674549" cy="4867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kern="1400" spc="-5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Суда типа «И»       траулер-процессор длиной свыше  55 м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валовой  вместимости судна, составляющей более 1500 регистровых тонн;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оборудования для осуществления тралового лова, определяемого в соответствии с проектной документацией или на основании технического паспорта (технического формуляра) оборудования, выданного организацией-производителем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оборудования по производству филе и (или) фарша из трески и (или) пикши суммарной производительностью не менее 15 тонн продукции в сутки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оборудования по производству муки рыбной и (или) жира рыбьего либо иных продуктов из отходов производства  суммарной производительностью не менее 5 тонн в сутки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морозильного оборудования суммарной производительностью не менее  40 тонн продукции в сутки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«Стрелец»                            1 судно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Эридан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                            1 судно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ЗАО «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Мурмансельдь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2»            2 судна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РК «Заря»                          1 судно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«Андромеда»                     1 судно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5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B9D5DC43-5275-0D46-9DA0-18C7756C1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996429"/>
              </p:ext>
            </p:extLst>
          </p:nvPr>
        </p:nvGraphicFramePr>
        <p:xfrm>
          <a:off x="5808517" y="540993"/>
          <a:ext cx="5777345" cy="2736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1684">
                  <a:extLst>
                    <a:ext uri="{9D8B030D-6E8A-4147-A177-3AD203B41FA5}">
                      <a16:colId xmlns="" xmlns:a16="http://schemas.microsoft.com/office/drawing/2014/main" val="4017687471"/>
                    </a:ext>
                  </a:extLst>
                </a:gridCol>
                <a:gridCol w="2745661">
                  <a:extLst>
                    <a:ext uri="{9D8B030D-6E8A-4147-A177-3AD203B41FA5}">
                      <a16:colId xmlns="" xmlns:a16="http://schemas.microsoft.com/office/drawing/2014/main" val="2456234557"/>
                    </a:ext>
                  </a:extLst>
                </a:gridCol>
              </a:tblGrid>
              <a:tr h="46359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KM </a:t>
                      </a:r>
                      <a:r>
                        <a:rPr lang="ru-RU" sz="1400" dirty="0">
                          <a:effectLst/>
                          <a:sym typeface="Wingdings 2" pitchFamily="2" charset="2"/>
                        </a:rPr>
                        <a:t></a:t>
                      </a:r>
                      <a:r>
                        <a:rPr lang="en-US" sz="1200" dirty="0">
                          <a:effectLst/>
                        </a:rPr>
                        <a:t>, Ice2, AUT1, </a:t>
                      </a: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en-US" sz="1200" dirty="0" smtClean="0">
                          <a:effectLst/>
                        </a:rPr>
                        <a:t>REF)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Fishing </a:t>
                      </a:r>
                      <a:r>
                        <a:rPr lang="en-US" sz="1200" dirty="0">
                          <a:effectLst/>
                        </a:rPr>
                        <a:t>Vessel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75432589"/>
                  </a:ext>
                </a:extLst>
              </a:tr>
              <a:tr h="4108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Длина наибольшая, 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61,04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33018659"/>
                  </a:ext>
                </a:extLst>
              </a:tr>
              <a:tr h="4108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Ширина, 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46457383"/>
                  </a:ext>
                </a:extLst>
              </a:tr>
              <a:tr h="4108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Главный двигатель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Warsila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3480 </a:t>
                      </a:r>
                      <a:r>
                        <a:rPr lang="ru-RU" sz="1200" dirty="0">
                          <a:effectLst/>
                        </a:rPr>
                        <a:t>кВт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97141269"/>
                  </a:ext>
                </a:extLst>
              </a:tr>
              <a:tr h="5944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Промысловое оборудование</a:t>
                      </a:r>
                      <a:endParaRPr lang="ru-RU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Гидравлическое,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компания 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Rolls Royce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1 тралом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45315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Рыбообрабатывающее оборудование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Производительность: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 т. / сутки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Продукция:  фи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ле, БГ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F45E172B-0559-2A49-B75E-2437AD2F1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520852"/>
              </p:ext>
            </p:extLst>
          </p:nvPr>
        </p:nvGraphicFramePr>
        <p:xfrm>
          <a:off x="5808517" y="3449782"/>
          <a:ext cx="5777345" cy="2582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1685">
                  <a:extLst>
                    <a:ext uri="{9D8B030D-6E8A-4147-A177-3AD203B41FA5}">
                      <a16:colId xmlns="" xmlns:a16="http://schemas.microsoft.com/office/drawing/2014/main" val="2076492038"/>
                    </a:ext>
                  </a:extLst>
                </a:gridCol>
                <a:gridCol w="2745660">
                  <a:extLst>
                    <a:ext uri="{9D8B030D-6E8A-4147-A177-3AD203B41FA5}">
                      <a16:colId xmlns="" xmlns:a16="http://schemas.microsoft.com/office/drawing/2014/main" val="3782589822"/>
                    </a:ext>
                  </a:extLst>
                </a:gridCol>
              </a:tblGrid>
              <a:tr h="3615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KM </a:t>
                      </a:r>
                      <a:r>
                        <a:rPr lang="ru-RU" sz="1400" dirty="0">
                          <a:effectLst/>
                          <a:sym typeface="Wingdings 2" pitchFamily="2" charset="2"/>
                        </a:rPr>
                        <a:t></a:t>
                      </a:r>
                      <a:r>
                        <a:rPr lang="en-US" sz="1200" dirty="0">
                          <a:effectLst/>
                        </a:rPr>
                        <a:t>, Ice2, AUT1</a:t>
                      </a:r>
                      <a:r>
                        <a:rPr lang="en-US" sz="1200" dirty="0" smtClean="0">
                          <a:effectLst/>
                        </a:rPr>
                        <a:t>, (REF) </a:t>
                      </a:r>
                      <a:r>
                        <a:rPr lang="en-US" sz="1200" dirty="0">
                          <a:effectLst/>
                        </a:rPr>
                        <a:t>Fishing Vessel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33964617"/>
                  </a:ext>
                </a:extLst>
              </a:tr>
              <a:tr h="374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Длина наибольшая, 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6210281"/>
                  </a:ext>
                </a:extLst>
              </a:tr>
              <a:tr h="374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Ширина, 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r>
                        <a:rPr lang="en-US" sz="1200" dirty="0" smtClean="0">
                          <a:effectLst/>
                        </a:rPr>
                        <a:t>3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5</a:t>
                      </a:r>
                      <a:r>
                        <a:rPr lang="ru-RU" sz="1200" dirty="0" smtClean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64409780"/>
                  </a:ext>
                </a:extLst>
              </a:tr>
              <a:tr h="3747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Главный двигатель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Wartsila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52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6178158"/>
                  </a:ext>
                </a:extLst>
              </a:tr>
              <a:tr h="4438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Промысловое оборудование</a:t>
                      </a:r>
                      <a:endParaRPr lang="ru-RU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Гидравлическое,  компания 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Rolls Royce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тралами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2837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Рыбообрабатывающее оборудование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Производительность: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200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т. / сутки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Продукция:  фи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ле, БГ, рыбная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мука, рыбий жир, консервы.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 descr="C:\Users\kiselyov\Desktop\Xtender\00 (1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17" y="499730"/>
            <a:ext cx="4348138" cy="277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iselyov\Desktop\Xtender\2017_12_20_3013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4" b="12445"/>
          <a:stretch/>
        </p:blipFill>
        <p:spPr bwMode="auto">
          <a:xfrm>
            <a:off x="763816" y="3449782"/>
            <a:ext cx="4348139" cy="258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33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EE91DB9-7532-0944-AD0C-E21564917847}"/>
              </a:ext>
            </a:extLst>
          </p:cNvPr>
          <p:cNvSpPr/>
          <p:nvPr/>
        </p:nvSpPr>
        <p:spPr>
          <a:xfrm>
            <a:off x="414670" y="499729"/>
            <a:ext cx="11366204" cy="472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kern="1400" spc="-5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Суда типа « К»      </a:t>
            </a:r>
            <a:r>
              <a:rPr lang="ru-RU" sz="3200" kern="1400" spc="-5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ярусолов</a:t>
            </a:r>
            <a:r>
              <a:rPr lang="ru-RU" sz="3200" kern="1400" spc="-5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-процессор длиной более 55 м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валовой вместимости судна, составляющей более 1500 регистровых  тонн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комплекса оборудования для осуществления ярусного лова, определяемого в соответствии с проектной документацией или на основании технического паспорта (технического формуляра) оборудования, выданного организацией – производителем.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оборудования по производству филе и (или) фарша из трески и (или) пикши суммарной производительностью не менее 7 тонн продукции в сутки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оборудования по производству муки рыбной и (или) жира рыбьего либо иных продуктов из отходов производства  суммарной производительностью не менее 3,5 тонны продукции  в сутки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морозильного оборудования суммарной производительностью не менее  20 тонн продукции в сутки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РК «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Вирма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-2 судна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«Глобус»       -1 судно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31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F45E172B-0559-2A49-B75E-2437AD2F1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707846"/>
              </p:ext>
            </p:extLst>
          </p:nvPr>
        </p:nvGraphicFramePr>
        <p:xfrm>
          <a:off x="6378461" y="946147"/>
          <a:ext cx="4857370" cy="3292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8925">
                  <a:extLst>
                    <a:ext uri="{9D8B030D-6E8A-4147-A177-3AD203B41FA5}">
                      <a16:colId xmlns="" xmlns:a16="http://schemas.microsoft.com/office/drawing/2014/main" val="2076492038"/>
                    </a:ext>
                  </a:extLst>
                </a:gridCol>
                <a:gridCol w="2308445">
                  <a:extLst>
                    <a:ext uri="{9D8B030D-6E8A-4147-A177-3AD203B41FA5}">
                      <a16:colId xmlns="" xmlns:a16="http://schemas.microsoft.com/office/drawing/2014/main" val="3782589822"/>
                    </a:ext>
                  </a:extLst>
                </a:gridCol>
              </a:tblGrid>
              <a:tr h="4032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KM </a:t>
                      </a:r>
                      <a:r>
                        <a:rPr lang="ru-RU" sz="1400" dirty="0">
                          <a:effectLst/>
                          <a:sym typeface="Wingdings 2" pitchFamily="2" charset="2"/>
                        </a:rPr>
                        <a:t>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smtClean="0">
                          <a:effectLst/>
                        </a:rPr>
                        <a:t>Ice</a:t>
                      </a:r>
                      <a:r>
                        <a:rPr lang="ru-RU" sz="1200" dirty="0" smtClean="0">
                          <a:effectLst/>
                        </a:rPr>
                        <a:t>3</a:t>
                      </a:r>
                      <a:r>
                        <a:rPr lang="en-US" sz="1200" dirty="0" smtClean="0">
                          <a:effectLst/>
                        </a:rPr>
                        <a:t>, </a:t>
                      </a:r>
                      <a:r>
                        <a:rPr lang="en-US" sz="1200" dirty="0">
                          <a:effectLst/>
                        </a:rPr>
                        <a:t>AUT1, Fishing Vessel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33964617"/>
                  </a:ext>
                </a:extLst>
              </a:tr>
              <a:tr h="4179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Длина наибольшая, 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58,6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6210281"/>
                  </a:ext>
                </a:extLst>
              </a:tr>
              <a:tr h="4179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Ширина, 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r>
                        <a:rPr lang="en-US" sz="1200" dirty="0" smtClean="0">
                          <a:effectLst/>
                        </a:rPr>
                        <a:t>3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0</a:t>
                      </a:r>
                      <a:r>
                        <a:rPr lang="ru-RU" sz="1200" dirty="0" smtClean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64409780"/>
                  </a:ext>
                </a:extLst>
              </a:tr>
              <a:tr h="4179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Главный двигатель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Wartsila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x 1350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6178158"/>
                  </a:ext>
                </a:extLst>
              </a:tr>
              <a:tr h="8254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Промысловое оборудование</a:t>
                      </a:r>
                      <a:endParaRPr lang="ru-RU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Гидравлическое,  компания 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Mustad Longline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000 крючков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809361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Рыбообрабатывающее оборудование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Производительность: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т. / сутки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Продукция:  фи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ле, БГ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консервы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7" name="Picture 3" descr="C:\Users\kiselyov\Desktop\Xtender\2018_09_14_7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5" y="914400"/>
            <a:ext cx="4982247" cy="33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343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539</Words>
  <Application>Microsoft Office PowerPoint</Application>
  <PresentationFormat>Произвольный</PresentationFormat>
  <Paragraphs>162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Киселев А.А.</cp:lastModifiedBy>
  <cp:revision>36</cp:revision>
  <dcterms:created xsi:type="dcterms:W3CDTF">2018-03-12T14:30:50Z</dcterms:created>
  <dcterms:modified xsi:type="dcterms:W3CDTF">2019-03-15T08:22:03Z</dcterms:modified>
</cp:coreProperties>
</file>