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27" r:id="rId2"/>
    <p:sldMasterId id="2147483939" r:id="rId3"/>
  </p:sldMasterIdLst>
  <p:notesMasterIdLst>
    <p:notesMasterId r:id="rId13"/>
  </p:notesMasterIdLst>
  <p:sldIdLst>
    <p:sldId id="332" r:id="rId4"/>
    <p:sldId id="335" r:id="rId5"/>
    <p:sldId id="336" r:id="rId6"/>
    <p:sldId id="344" r:id="rId7"/>
    <p:sldId id="343" r:id="rId8"/>
    <p:sldId id="345" r:id="rId9"/>
    <p:sldId id="348" r:id="rId10"/>
    <p:sldId id="346" r:id="rId11"/>
    <p:sldId id="334" r:id="rId12"/>
  </p:sldIdLst>
  <p:sldSz cx="9144000" cy="6858000" type="screen4x3"/>
  <p:notesSz cx="6761163" cy="99425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66FF33"/>
    <a:srgbClr val="FF33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6" autoAdjust="0"/>
    <p:restoredTop sz="94153" autoAdjust="0"/>
  </p:normalViewPr>
  <p:slideViewPr>
    <p:cSldViewPr>
      <p:cViewPr varScale="1">
        <p:scale>
          <a:sx n="83" d="100"/>
          <a:sy n="83" d="100"/>
        </p:scale>
        <p:origin x="154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kseev\AppData\Local\Microsoft\Windows\Temporary%20Internet%20Files\Content.Outlook\OV6SDQ2A\&#1057;&#1091;&#1076;&#1072;%20&#1052;&#1052;&#1056;&#1055;%20&#1085;&#1072;%2010%2001%202019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dtihomirov\Documents\2.%20&#1053;&#1072;&#1087;&#1088;&#1072;&#1074;&#1083;&#1077;&#1085;&#1080;&#1103;%20&#1076;&#1077;&#1103;&#1090;&#1077;&#1083;&#1100;&#1085;&#1086;&#1089;&#1090;&#1080;\2.%20&#1058;&#1077;&#1082;&#1091;&#1097;&#1080;&#1077;%20&#1074;&#1086;&#1087;&#1088;&#1086;&#1089;&#1099;\&#1053;&#1072;&#1094;&#1080;&#1086;&#1085;&#1072;&#1083;&#1100;&#1085;&#1099;&#1077;%20&#1087;&#1088;&#1086;&#1077;&#1082;&#1090;&#1099;\4.%20&#1047;&#1072;&#1087;&#1088;&#1086;&#1089;&#1099;%20&#1080;%20&#1087;&#1077;&#1088;&#1077;&#1087;&#1080;&#1089;&#1082;&#1072;\&#1044;&#1072;&#1085;&#1085;&#1099;&#1077;%20&#1101;&#1082;&#1089;&#1087;&#1086;&#1088;&#1090;&#1072;%20-%20&#1074;&#1072;&#1088;&#1080;&#1072;&#1085;&#1090;%20&#1087;&#1086;&#1089;&#1083;&#1077;%20&#1082;&#1086;&#1084;&#1084;&#1077;&#1085;&#1090;&#1072;&#1088;&#1080;&#1103;%20&#1052;&#1080;&#1085;&#1089;&#1077;&#1083;&#1100;&#1093;&#1086;&#1079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1400" i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i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вылова водных биоресурсов предприятиями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1400" i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i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Мурманской области,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1400" i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i="1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тыс. тонн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'Вылов '!$B$3</c:f>
              <c:strCache>
                <c:ptCount val="1"/>
                <c:pt idx="0">
                  <c:v>Вылов</c:v>
                </c:pt>
              </c:strCache>
            </c:strRef>
          </c:tx>
          <c:invertIfNegative val="0"/>
          <c:dLbls>
            <c:dLbl>
              <c:idx val="13"/>
              <c:spPr/>
              <c:txPr>
                <a:bodyPr rot="-5400000" vert="horz"/>
                <a:lstStyle/>
                <a:p>
                  <a:pPr>
                    <a:defRPr sz="18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'Вылов '!$C$2:$U$2</c:f>
              <c:strCache>
                <c:ptCount val="5"/>
                <c:pt idx="0">
                  <c:v>2014 г. </c:v>
                </c:pt>
                <c:pt idx="1">
                  <c:v>2015 г. </c:v>
                </c:pt>
                <c:pt idx="2">
                  <c:v>2016 г.</c:v>
                </c:pt>
                <c:pt idx="3">
                  <c:v> 2017 г. </c:v>
                </c:pt>
                <c:pt idx="4">
                  <c:v>2018 г. </c:v>
                </c:pt>
              </c:strCache>
            </c:strRef>
          </c:cat>
          <c:val>
            <c:numRef>
              <c:f>'Вылов '!$C$3:$U$3</c:f>
              <c:numCache>
                <c:formatCode>General</c:formatCode>
                <c:ptCount val="5"/>
                <c:pt idx="0">
                  <c:v>672</c:v>
                </c:pt>
                <c:pt idx="1">
                  <c:v>679</c:v>
                </c:pt>
                <c:pt idx="2">
                  <c:v>650.1</c:v>
                </c:pt>
                <c:pt idx="3">
                  <c:v>702.7</c:v>
                </c:pt>
                <c:pt idx="4">
                  <c:v>657.4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8581224"/>
        <c:axId val="127119400"/>
      </c:barChart>
      <c:catAx>
        <c:axId val="128581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7119400"/>
        <c:crosses val="autoZero"/>
        <c:auto val="1"/>
        <c:lblAlgn val="ctr"/>
        <c:lblOffset val="100"/>
        <c:noMultiLvlLbl val="0"/>
      </c:catAx>
      <c:valAx>
        <c:axId val="127119400"/>
        <c:scaling>
          <c:orientation val="minMax"/>
          <c:max val="700"/>
          <c:min val="4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8581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1400" b="0" i="1" u="none" strike="noStrike" kern="1200" spc="0" baseline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b="0" i="1" u="none" strike="noStrike" kern="1200" baseline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Переработка и консервирование рыбо- и морепродуктов,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1400" b="0" i="1" u="none" strike="noStrike" kern="1200" baseline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b="0" i="1" u="none" strike="noStrike" kern="1200" baseline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Мурманская область, 2015-2018 гг, тыс. тонн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 eaLnBrk="0" fontAlgn="base" hangingPunct="0">
            <a:spcBef>
              <a:spcPct val="0"/>
            </a:spcBef>
            <a:spcAft>
              <a:spcPct val="0"/>
            </a:spcAft>
            <a:defRPr lang="ru-RU" sz="1400" b="0" i="1" u="none" strike="noStrike" kern="1200" spc="0" baseline="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BBE0E3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'Производство рыбной продукции'!$A$3:$S$3</c:f>
              <c:strCache>
                <c:ptCount val="5"/>
                <c:pt idx="0">
                  <c:v>2014 г. 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'Производство рыбной продукции'!$A$4:$S$4</c:f>
              <c:numCache>
                <c:formatCode>General</c:formatCode>
                <c:ptCount val="5"/>
                <c:pt idx="0">
                  <c:v>544.4</c:v>
                </c:pt>
                <c:pt idx="1">
                  <c:v>542.20000000000005</c:v>
                </c:pt>
                <c:pt idx="2">
                  <c:v>515</c:v>
                </c:pt>
                <c:pt idx="3" formatCode="0.0">
                  <c:v>560.37</c:v>
                </c:pt>
                <c:pt idx="4" formatCode="0.0">
                  <c:v>527.37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882688"/>
        <c:axId val="128978272"/>
      </c:barChart>
      <c:catAx>
        <c:axId val="12788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8978272"/>
        <c:crosses val="autoZero"/>
        <c:auto val="1"/>
        <c:lblAlgn val="ctr"/>
        <c:lblOffset val="100"/>
        <c:noMultiLvlLbl val="0"/>
      </c:catAx>
      <c:valAx>
        <c:axId val="12897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88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78619440319239E-2"/>
          <c:y val="7.2297663034524964E-2"/>
          <c:w val="0.57825547555415069"/>
          <c:h val="0.79048066196602196"/>
        </c:manualLayout>
      </c:layout>
      <c:lineChart>
        <c:grouping val="standard"/>
        <c:varyColors val="0"/>
        <c:ser>
          <c:idx val="0"/>
          <c:order val="0"/>
          <c:tx>
            <c:strRef>
              <c:f>'[Суда ММРП на 10 01 2019.xlsx]Средний возраст судов 2019'!$A$40</c:f>
              <c:strCache>
                <c:ptCount val="1"/>
                <c:pt idx="0">
                  <c:v>Добывающих судов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'[Суда ММРП на 10 01 2019.xlsx]Средний возраст судов 2019'!$C$29:$O$29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'[Суда ММРП на 10 01 2019.xlsx]Средний возраст судов 2019'!$C$40:$O$40</c:f>
              <c:numCache>
                <c:formatCode>General</c:formatCode>
                <c:ptCount val="13"/>
                <c:pt idx="0">
                  <c:v>270</c:v>
                </c:pt>
                <c:pt idx="1">
                  <c:v>265</c:v>
                </c:pt>
                <c:pt idx="2">
                  <c:v>247</c:v>
                </c:pt>
                <c:pt idx="3">
                  <c:v>225</c:v>
                </c:pt>
                <c:pt idx="4">
                  <c:v>219</c:v>
                </c:pt>
                <c:pt idx="5">
                  <c:v>214</c:v>
                </c:pt>
                <c:pt idx="6">
                  <c:v>207</c:v>
                </c:pt>
                <c:pt idx="7">
                  <c:v>203</c:v>
                </c:pt>
                <c:pt idx="8">
                  <c:v>199</c:v>
                </c:pt>
                <c:pt idx="9">
                  <c:v>197</c:v>
                </c:pt>
                <c:pt idx="10">
                  <c:v>193</c:v>
                </c:pt>
                <c:pt idx="11">
                  <c:v>204</c:v>
                </c:pt>
                <c:pt idx="12">
                  <c:v>203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'[Суда ММРП на 10 01 2019.xlsx]Средний возраст судов 2019'!$A$41</c:f>
              <c:strCache>
                <c:ptCount val="1"/>
                <c:pt idx="0">
                  <c:v>в возрасте от 1 до 9 лет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'[Суда ММРП на 10 01 2019.xlsx]Средний возраст судов 2019'!$C$29:$O$29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'[Суда ММРП на 10 01 2019.xlsx]Средний возраст судов 2019'!$C$41:$O$41</c:f>
              <c:numCache>
                <c:formatCode>General</c:formatCode>
                <c:ptCount val="13"/>
                <c:pt idx="0">
                  <c:v>7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4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4</c:v>
                </c:pt>
                <c:pt idx="12">
                  <c:v>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'[Суда ММРП на 10 01 2019.xlsx]Средний возраст судов 2019'!$A$42</c:f>
              <c:strCache>
                <c:ptCount val="1"/>
                <c:pt idx="0">
                  <c:v>в возрасте от 10 до 19 лет</c:v>
                </c:pt>
              </c:strCache>
            </c:strRef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cat>
            <c:numRef>
              <c:f>'[Суда ММРП на 10 01 2019.xlsx]Средний возраст судов 2019'!$C$29:$O$29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'[Суда ММРП на 10 01 2019.xlsx]Средний возраст судов 2019'!$C$42:$O$42</c:f>
              <c:numCache>
                <c:formatCode>General</c:formatCode>
                <c:ptCount val="13"/>
                <c:pt idx="0">
                  <c:v>85</c:v>
                </c:pt>
                <c:pt idx="1">
                  <c:v>79</c:v>
                </c:pt>
                <c:pt idx="2">
                  <c:v>63</c:v>
                </c:pt>
                <c:pt idx="3">
                  <c:v>47</c:v>
                </c:pt>
                <c:pt idx="4">
                  <c:v>38</c:v>
                </c:pt>
                <c:pt idx="5">
                  <c:v>29</c:v>
                </c:pt>
                <c:pt idx="6">
                  <c:v>21</c:v>
                </c:pt>
                <c:pt idx="7">
                  <c:v>14</c:v>
                </c:pt>
                <c:pt idx="8">
                  <c:v>15</c:v>
                </c:pt>
                <c:pt idx="9">
                  <c:v>15</c:v>
                </c:pt>
                <c:pt idx="10">
                  <c:v>10</c:v>
                </c:pt>
                <c:pt idx="11">
                  <c:v>11</c:v>
                </c:pt>
                <c:pt idx="12">
                  <c:v>10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'[Суда ММРП на 10 01 2019.xlsx]Средний возраст судов 2019'!$A$43</c:f>
              <c:strCache>
                <c:ptCount val="1"/>
                <c:pt idx="0">
                  <c:v>в возрасте от 20 до 29 лет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'[Суда ММРП на 10 01 2019.xlsx]Средний возраст судов 2019'!$C$29:$O$29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'[Суда ММРП на 10 01 2019.xlsx]Средний возраст судов 2019'!$C$43:$O$43</c:f>
              <c:numCache>
                <c:formatCode>General</c:formatCode>
                <c:ptCount val="13"/>
                <c:pt idx="0">
                  <c:v>125</c:v>
                </c:pt>
                <c:pt idx="1">
                  <c:v>123</c:v>
                </c:pt>
                <c:pt idx="2">
                  <c:v>123</c:v>
                </c:pt>
                <c:pt idx="3">
                  <c:v>119</c:v>
                </c:pt>
                <c:pt idx="4">
                  <c:v>118</c:v>
                </c:pt>
                <c:pt idx="5">
                  <c:v>121</c:v>
                </c:pt>
                <c:pt idx="6">
                  <c:v>118</c:v>
                </c:pt>
                <c:pt idx="7">
                  <c:v>111</c:v>
                </c:pt>
                <c:pt idx="8">
                  <c:v>103</c:v>
                </c:pt>
                <c:pt idx="9">
                  <c:v>93</c:v>
                </c:pt>
                <c:pt idx="10">
                  <c:v>93</c:v>
                </c:pt>
                <c:pt idx="11">
                  <c:v>75</c:v>
                </c:pt>
                <c:pt idx="12">
                  <c:v>68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'[Суда ММРП на 10 01 2019.xlsx]Средний возраст судов 2019'!$A$44</c:f>
              <c:strCache>
                <c:ptCount val="1"/>
                <c:pt idx="0">
                  <c:v>в возрасте 30 лет и более 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star"/>
            <c:size val="5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cat>
            <c:numRef>
              <c:f>'[Суда ММРП на 10 01 2019.xlsx]Средний возраст судов 2019'!$C$29:$O$29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'[Суда ММРП на 10 01 2019.xlsx]Средний возраст судов 2019'!$C$44:$O$44</c:f>
              <c:numCache>
                <c:formatCode>General</c:formatCode>
                <c:ptCount val="13"/>
                <c:pt idx="0">
                  <c:v>53</c:v>
                </c:pt>
                <c:pt idx="1">
                  <c:v>55</c:v>
                </c:pt>
                <c:pt idx="2">
                  <c:v>54</c:v>
                </c:pt>
                <c:pt idx="3">
                  <c:v>53</c:v>
                </c:pt>
                <c:pt idx="4">
                  <c:v>59</c:v>
                </c:pt>
                <c:pt idx="5">
                  <c:v>63</c:v>
                </c:pt>
                <c:pt idx="6">
                  <c:v>68</c:v>
                </c:pt>
                <c:pt idx="7">
                  <c:v>77</c:v>
                </c:pt>
                <c:pt idx="8">
                  <c:v>78</c:v>
                </c:pt>
                <c:pt idx="9">
                  <c:v>86</c:v>
                </c:pt>
                <c:pt idx="10">
                  <c:v>87</c:v>
                </c:pt>
                <c:pt idx="11">
                  <c:v>114</c:v>
                </c:pt>
                <c:pt idx="12">
                  <c:v>122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1073144"/>
        <c:axId val="291072752"/>
      </c:lineChart>
      <c:catAx>
        <c:axId val="291073144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10727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9107275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1073144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6136375789797663"/>
          <c:y val="0.16460100323708324"/>
          <c:w val="0.31211032984636006"/>
          <c:h val="0.4007952693231954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1400" b="0" i="1" u="none" strike="noStrike" kern="1200" baseline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b="0" i="1" u="none" strike="noStrike" kern="1200" baseline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Аквакультура Мурманской области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8732011476414266E-3"/>
          <c:y val="0.19369366943742913"/>
          <c:w val="0.96569200779727093"/>
          <c:h val="0.73413292650738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Аквакультура!$A$5</c:f>
              <c:strCache>
                <c:ptCount val="1"/>
                <c:pt idx="0">
                  <c:v>Выращено товарной рыбы, тыс. тонн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Аквакультура!$B$4:$K$4</c:f>
              <c:strCache>
                <c:ptCount val="10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 </c:v>
                </c:pt>
                <c:pt idx="6">
                  <c:v>2015 г.</c:v>
                </c:pt>
                <c:pt idx="7">
                  <c:v>2016 г.</c:v>
                </c:pt>
                <c:pt idx="8">
                  <c:v>2017 г.</c:v>
                </c:pt>
                <c:pt idx="9">
                  <c:v>2018 г.</c:v>
                </c:pt>
              </c:strCache>
            </c:strRef>
          </c:cat>
          <c:val>
            <c:numRef>
              <c:f>Аквакультура!$B$5:$K$5</c:f>
              <c:numCache>
                <c:formatCode>General</c:formatCode>
                <c:ptCount val="10"/>
                <c:pt idx="0">
                  <c:v>2.1</c:v>
                </c:pt>
                <c:pt idx="1">
                  <c:v>4.9000000000000004</c:v>
                </c:pt>
                <c:pt idx="2">
                  <c:v>8.9</c:v>
                </c:pt>
                <c:pt idx="3">
                  <c:v>16.899999999999999</c:v>
                </c:pt>
                <c:pt idx="4">
                  <c:v>22.6</c:v>
                </c:pt>
                <c:pt idx="5">
                  <c:v>18.899999999999999</c:v>
                </c:pt>
                <c:pt idx="6" formatCode="0.0">
                  <c:v>10.96</c:v>
                </c:pt>
                <c:pt idx="7">
                  <c:v>13.6</c:v>
                </c:pt>
                <c:pt idx="8">
                  <c:v>13.5</c:v>
                </c:pt>
                <c:pt idx="9">
                  <c:v>21.3</c:v>
                </c:pt>
              </c:numCache>
            </c:numRef>
          </c:val>
        </c:ser>
        <c:ser>
          <c:idx val="1"/>
          <c:order val="1"/>
          <c:tx>
            <c:strRef>
              <c:f>Аквакультура!$A$6</c:f>
              <c:strCache>
                <c:ptCount val="1"/>
                <c:pt idx="0">
                  <c:v>Реализация товарной рыбы, тыс. тонн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Аквакультура!$B$4:$K$4</c:f>
              <c:strCache>
                <c:ptCount val="10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 </c:v>
                </c:pt>
                <c:pt idx="6">
                  <c:v>2015 г.</c:v>
                </c:pt>
                <c:pt idx="7">
                  <c:v>2016 г.</c:v>
                </c:pt>
                <c:pt idx="8">
                  <c:v>2017 г.</c:v>
                </c:pt>
                <c:pt idx="9">
                  <c:v>2018 г.</c:v>
                </c:pt>
              </c:strCache>
            </c:strRef>
          </c:cat>
          <c:val>
            <c:numRef>
              <c:f>Аквакультура!$B$6:$K$6</c:f>
              <c:numCache>
                <c:formatCode>General</c:formatCode>
                <c:ptCount val="10"/>
                <c:pt idx="0">
                  <c:v>0.2</c:v>
                </c:pt>
                <c:pt idx="1">
                  <c:v>1.7</c:v>
                </c:pt>
                <c:pt idx="2">
                  <c:v>2.9</c:v>
                </c:pt>
                <c:pt idx="3">
                  <c:v>9.3000000000000007</c:v>
                </c:pt>
                <c:pt idx="4">
                  <c:v>10.4</c:v>
                </c:pt>
                <c:pt idx="5">
                  <c:v>14.4</c:v>
                </c:pt>
                <c:pt idx="6" formatCode="0.0">
                  <c:v>5.62</c:v>
                </c:pt>
                <c:pt idx="7">
                  <c:v>4.4000000000000004</c:v>
                </c:pt>
                <c:pt idx="8">
                  <c:v>9.1</c:v>
                </c:pt>
                <c:pt idx="9" formatCode="0.0">
                  <c:v>5.9829999999999997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8512200"/>
        <c:axId val="128512584"/>
      </c:barChart>
      <c:catAx>
        <c:axId val="12851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b="1" i="1"/>
            </a:pPr>
            <a:endParaRPr lang="ru-RU"/>
          </a:p>
        </c:txPr>
        <c:crossAx val="128512584"/>
        <c:crosses val="autoZero"/>
        <c:auto val="1"/>
        <c:lblAlgn val="ctr"/>
        <c:lblOffset val="100"/>
        <c:noMultiLvlLbl val="0"/>
      </c:catAx>
      <c:valAx>
        <c:axId val="128512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85122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4725887186078329"/>
          <c:y val="0.12704005876899696"/>
          <c:w val="0.71126439858719959"/>
          <c:h val="7.3799927502365803E-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Экспорт АПК (рыба и </a:t>
            </a:r>
            <a:r>
              <a:rPr lang="ru-RU" dirty="0" smtClean="0"/>
              <a:t>морепродукты) предприятиями</a:t>
            </a:r>
            <a:endParaRPr lang="ru-RU" dirty="0"/>
          </a:p>
          <a:p>
            <a:pPr>
              <a:defRPr/>
            </a:pPr>
            <a:r>
              <a:rPr lang="ru-RU" dirty="0"/>
              <a:t> Мурманской области,</a:t>
            </a:r>
          </a:p>
          <a:p>
            <a:pPr>
              <a:defRPr/>
            </a:pPr>
            <a:r>
              <a:rPr lang="ru-RU" dirty="0"/>
              <a:t> </a:t>
            </a:r>
            <a:r>
              <a:rPr lang="ru-RU" sz="1200" i="1" dirty="0"/>
              <a:t>млн </a:t>
            </a:r>
            <a:r>
              <a:rPr lang="ru-RU" sz="1200" i="1" dirty="0" err="1"/>
              <a:t>долл.США</a:t>
            </a:r>
            <a:endParaRPr lang="ru-RU" sz="1200" i="1" dirty="0"/>
          </a:p>
        </c:rich>
      </c:tx>
      <c:layout>
        <c:manualLayout>
          <c:xMode val="edge"/>
          <c:yMode val="edge"/>
          <c:x val="0.11785865315032266"/>
          <c:y val="5.67303952997067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1125342847187689E-2"/>
          <c:y val="0.30031008375893364"/>
          <c:w val="0.8957811555402021"/>
          <c:h val="0.5518479873021731"/>
        </c:manualLayout>
      </c:layout>
      <c:lineChart>
        <c:grouping val="standard"/>
        <c:varyColors val="0"/>
        <c:ser>
          <c:idx val="0"/>
          <c:order val="0"/>
          <c:tx>
            <c:strRef>
              <c:f>Регион!$B$4</c:f>
              <c:strCache>
                <c:ptCount val="1"/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Регион!$C$3:$J$3</c:f>
              <c:strCache>
                <c:ptCount val="8"/>
                <c:pt idx="0">
                  <c:v>Фактический экспорт 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  <c:pt idx="6">
                  <c:v>2023</c:v>
                </c:pt>
                <c:pt idx="7">
                  <c:v>Целевой показатель 2024 г.</c:v>
                </c:pt>
              </c:strCache>
            </c:strRef>
          </c:cat>
          <c:val>
            <c:numRef>
              <c:f>Регион!$C$4:$J$4</c:f>
              <c:numCache>
                <c:formatCode>General</c:formatCode>
                <c:ptCount val="8"/>
                <c:pt idx="6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Регион!$B$5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Регион!$C$3:$J$3</c:f>
              <c:strCache>
                <c:ptCount val="8"/>
                <c:pt idx="0">
                  <c:v>Фактический экспорт 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  <c:pt idx="6">
                  <c:v>2023</c:v>
                </c:pt>
                <c:pt idx="7">
                  <c:v>Целевой показатель 2024 г.</c:v>
                </c:pt>
              </c:strCache>
            </c:strRef>
          </c:cat>
          <c:val>
            <c:numRef>
              <c:f>Регион!$C$5:$J$5</c:f>
            </c:numRef>
          </c:val>
          <c:smooth val="0"/>
        </c:ser>
        <c:ser>
          <c:idx val="2"/>
          <c:order val="2"/>
          <c:tx>
            <c:strRef>
              <c:f>Регион!$B$6</c:f>
              <c:strCache>
                <c:ptCount val="1"/>
                <c:pt idx="0">
                  <c:v>Масложировая продукция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Регион!$C$3:$J$3</c:f>
              <c:strCache>
                <c:ptCount val="8"/>
                <c:pt idx="0">
                  <c:v>Фактический экспорт 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  <c:pt idx="6">
                  <c:v>2023</c:v>
                </c:pt>
                <c:pt idx="7">
                  <c:v>Целевой показатель 2024 г.</c:v>
                </c:pt>
              </c:strCache>
            </c:strRef>
          </c:cat>
          <c:val>
            <c:numRef>
              <c:f>Регион!$C$6:$J$6</c:f>
            </c:numRef>
          </c:val>
          <c:smooth val="0"/>
        </c:ser>
        <c:ser>
          <c:idx val="3"/>
          <c:order val="3"/>
          <c:tx>
            <c:strRef>
              <c:f>Регион!$B$7</c:f>
              <c:strCache>
                <c:ptCount val="1"/>
                <c:pt idx="0">
                  <c:v>Злаки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Регион!$C$3:$J$3</c:f>
              <c:strCache>
                <c:ptCount val="8"/>
                <c:pt idx="0">
                  <c:v>Фактический экспорт 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  <c:pt idx="6">
                  <c:v>2023</c:v>
                </c:pt>
                <c:pt idx="7">
                  <c:v>Целевой показатель 2024 г.</c:v>
                </c:pt>
              </c:strCache>
            </c:strRef>
          </c:cat>
          <c:val>
            <c:numRef>
              <c:f>Регион!$C$7:$J$7</c:f>
            </c:numRef>
          </c:val>
          <c:smooth val="0"/>
        </c:ser>
        <c:ser>
          <c:idx val="4"/>
          <c:order val="4"/>
          <c:tx>
            <c:strRef>
              <c:f>Регион!$B$8</c:f>
              <c:strCache>
                <c:ptCount val="1"/>
                <c:pt idx="0">
                  <c:v>Рыба и морепродукты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4.4912609331399636E-2"/>
                  <c:y val="-4.5709297375788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7276430875157462E-2"/>
                  <c:y val="-4.9864688046315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Регион!$C$3:$J$3</c:f>
              <c:strCache>
                <c:ptCount val="8"/>
                <c:pt idx="0">
                  <c:v>Фактический экспорт 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  <c:pt idx="6">
                  <c:v>2023</c:v>
                </c:pt>
                <c:pt idx="7">
                  <c:v>Целевой показатель 2024 г.</c:v>
                </c:pt>
              </c:strCache>
            </c:strRef>
          </c:cat>
          <c:val>
            <c:numRef>
              <c:f>Регион!$C$8:$J$8</c:f>
              <c:numCache>
                <c:formatCode>#,##0</c:formatCode>
                <c:ptCount val="8"/>
                <c:pt idx="0">
                  <c:v>603.33449300999996</c:v>
                </c:pt>
                <c:pt idx="1">
                  <c:v>1070</c:v>
                </c:pt>
                <c:pt idx="2">
                  <c:v>1080</c:v>
                </c:pt>
                <c:pt idx="3">
                  <c:v>1120</c:v>
                </c:pt>
                <c:pt idx="4">
                  <c:v>1259</c:v>
                </c:pt>
                <c:pt idx="5">
                  <c:v>1498</c:v>
                </c:pt>
                <c:pt idx="6">
                  <c:v>1701</c:v>
                </c:pt>
                <c:pt idx="7">
                  <c:v>1918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7863928"/>
        <c:axId val="297864320"/>
      </c:lineChart>
      <c:catAx>
        <c:axId val="29786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7864320"/>
        <c:crosses val="autoZero"/>
        <c:auto val="1"/>
        <c:lblAlgn val="ctr"/>
        <c:lblOffset val="100"/>
        <c:noMultiLvlLbl val="0"/>
      </c:catAx>
      <c:valAx>
        <c:axId val="29786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7863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B34D9-3DE6-444C-B7DF-33870658899C}" type="doc">
      <dgm:prSet loTypeId="urn:microsoft.com/office/officeart/2005/8/layout/bList2#1" loCatId="list" qsTypeId="urn:microsoft.com/office/officeart/2005/8/quickstyle/3d1" qsCatId="3D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BDBDF9CE-4766-4617-9AFC-3750DA0E1E5C}">
      <dgm:prSet phldrT="[Текст]"/>
      <dgm:spPr/>
      <dgm:t>
        <a:bodyPr/>
        <a:lstStyle/>
        <a:p>
          <a:r>
            <a:rPr lang="ru-RU" dirty="0" smtClean="0"/>
            <a:t>Норма потребления</a:t>
          </a:r>
          <a:endParaRPr lang="ru-RU" dirty="0"/>
        </a:p>
      </dgm:t>
    </dgm:pt>
    <dgm:pt modelId="{473FFE85-C88C-452F-A1EA-444E70BF01A5}" type="parTrans" cxnId="{B89383B6-0B5A-4E06-AB90-AD5830CC20E2}">
      <dgm:prSet/>
      <dgm:spPr/>
      <dgm:t>
        <a:bodyPr/>
        <a:lstStyle/>
        <a:p>
          <a:endParaRPr lang="ru-RU"/>
        </a:p>
      </dgm:t>
    </dgm:pt>
    <dgm:pt modelId="{18EE7E4C-C8B8-4D86-A69C-C58D7874E7F2}" type="sibTrans" cxnId="{B89383B6-0B5A-4E06-AB90-AD5830CC20E2}">
      <dgm:prSet/>
      <dgm:spPr/>
      <dgm:t>
        <a:bodyPr/>
        <a:lstStyle/>
        <a:p>
          <a:endParaRPr lang="ru-RU"/>
        </a:p>
      </dgm:t>
    </dgm:pt>
    <dgm:pt modelId="{D55B01F0-54B0-4C46-9AE0-669E129417A4}">
      <dgm:prSet phldrT="[Текст]"/>
      <dgm:spPr/>
      <dgm:t>
        <a:bodyPr/>
        <a:lstStyle/>
        <a:p>
          <a:r>
            <a:rPr lang="ru-RU" dirty="0" smtClean="0"/>
            <a:t>Рациональная норма потребления рыбы </a:t>
          </a:r>
          <a:br>
            <a:rPr lang="ru-RU" dirty="0" smtClean="0"/>
          </a:br>
          <a:r>
            <a:rPr lang="ru-RU" dirty="0" smtClean="0"/>
            <a:t>20,7-25,3 кг/чел в год</a:t>
          </a:r>
          <a:endParaRPr lang="ru-RU" dirty="0"/>
        </a:p>
      </dgm:t>
    </dgm:pt>
    <dgm:pt modelId="{E782A057-D4EB-4414-B012-09A946F961AB}" type="parTrans" cxnId="{48571D9A-F317-4B22-B51C-911E0C80BF77}">
      <dgm:prSet/>
      <dgm:spPr/>
      <dgm:t>
        <a:bodyPr/>
        <a:lstStyle/>
        <a:p>
          <a:endParaRPr lang="ru-RU"/>
        </a:p>
      </dgm:t>
    </dgm:pt>
    <dgm:pt modelId="{CB7078EA-BC43-4DC5-BC56-19817B49E7C0}" type="sibTrans" cxnId="{48571D9A-F317-4B22-B51C-911E0C80BF77}">
      <dgm:prSet/>
      <dgm:spPr/>
      <dgm:t>
        <a:bodyPr/>
        <a:lstStyle/>
        <a:p>
          <a:endParaRPr lang="ru-RU"/>
        </a:p>
      </dgm:t>
    </dgm:pt>
    <dgm:pt modelId="{F155B619-0913-40D5-84CF-0020BF9EB916}">
      <dgm:prSet phldrT="[Текст]"/>
      <dgm:spPr/>
      <dgm:t>
        <a:bodyPr/>
        <a:lstStyle/>
        <a:p>
          <a:r>
            <a:rPr lang="ru-RU" dirty="0" smtClean="0"/>
            <a:t>Больше чем в среднем по России </a:t>
          </a:r>
          <a:endParaRPr lang="ru-RU" dirty="0"/>
        </a:p>
      </dgm:t>
    </dgm:pt>
    <dgm:pt modelId="{E9F29676-5A0C-41CF-892A-1324F33B49AD}" type="parTrans" cxnId="{3CFE562F-CB22-416B-B6BF-7C87F38F31C4}">
      <dgm:prSet/>
      <dgm:spPr/>
      <dgm:t>
        <a:bodyPr/>
        <a:lstStyle/>
        <a:p>
          <a:endParaRPr lang="ru-RU"/>
        </a:p>
      </dgm:t>
    </dgm:pt>
    <dgm:pt modelId="{A9282C68-406F-4BA7-A6AD-1DE980C64B42}" type="sibTrans" cxnId="{3CFE562F-CB22-416B-B6BF-7C87F38F31C4}">
      <dgm:prSet/>
      <dgm:spPr/>
      <dgm:t>
        <a:bodyPr/>
        <a:lstStyle/>
        <a:p>
          <a:endParaRPr lang="ru-RU"/>
        </a:p>
      </dgm:t>
    </dgm:pt>
    <dgm:pt modelId="{C021EC03-C64E-47B2-A67F-A08B5F5F939C}">
      <dgm:prSet phldrT="[Текст]"/>
      <dgm:spPr/>
      <dgm:t>
        <a:bodyPr/>
        <a:lstStyle/>
        <a:p>
          <a:r>
            <a:rPr lang="ru-RU" dirty="0" smtClean="0"/>
            <a:t>потребление рыбы и рыбных продуктов в домашних хозяйствах Мурманской области 2,2 кг на человека в месяц</a:t>
          </a:r>
          <a:endParaRPr lang="ru-RU" dirty="0"/>
        </a:p>
      </dgm:t>
    </dgm:pt>
    <dgm:pt modelId="{D1116B30-3D12-453E-B86C-6A3AAC19A6CB}" type="parTrans" cxnId="{B9F8F505-7BE5-4F55-958C-E89EDBF78994}">
      <dgm:prSet/>
      <dgm:spPr/>
      <dgm:t>
        <a:bodyPr/>
        <a:lstStyle/>
        <a:p>
          <a:endParaRPr lang="ru-RU"/>
        </a:p>
      </dgm:t>
    </dgm:pt>
    <dgm:pt modelId="{DBBF6E78-AA3E-4C8C-A91B-68DEEAE0B672}" type="sibTrans" cxnId="{B9F8F505-7BE5-4F55-958C-E89EDBF78994}">
      <dgm:prSet/>
      <dgm:spPr/>
      <dgm:t>
        <a:bodyPr/>
        <a:lstStyle/>
        <a:p>
          <a:endParaRPr lang="ru-RU"/>
        </a:p>
      </dgm:t>
    </dgm:pt>
    <dgm:pt modelId="{AAA631C1-2151-43ED-97BA-F2CA6FC60C70}">
      <dgm:prSet phldrT="[Текст]"/>
      <dgm:spPr/>
      <dgm:t>
        <a:bodyPr/>
        <a:lstStyle/>
        <a:p>
          <a:r>
            <a:rPr lang="ru-RU" dirty="0" smtClean="0"/>
            <a:t>Объем рынка в Мурманской области </a:t>
          </a:r>
          <a:endParaRPr lang="ru-RU" dirty="0"/>
        </a:p>
      </dgm:t>
    </dgm:pt>
    <dgm:pt modelId="{40646784-AE6B-48C6-8193-A9923A15515C}" type="parTrans" cxnId="{54063616-9535-4303-A85B-9B77D190B3B2}">
      <dgm:prSet/>
      <dgm:spPr/>
      <dgm:t>
        <a:bodyPr/>
        <a:lstStyle/>
        <a:p>
          <a:endParaRPr lang="ru-RU"/>
        </a:p>
      </dgm:t>
    </dgm:pt>
    <dgm:pt modelId="{EBC833BE-3634-428C-AC41-67AC7C66944E}" type="sibTrans" cxnId="{54063616-9535-4303-A85B-9B77D190B3B2}">
      <dgm:prSet/>
      <dgm:spPr/>
      <dgm:t>
        <a:bodyPr/>
        <a:lstStyle/>
        <a:p>
          <a:endParaRPr lang="ru-RU"/>
        </a:p>
      </dgm:t>
    </dgm:pt>
    <dgm:pt modelId="{7DC4070A-7CB6-437A-94B2-7FD9636E6856}">
      <dgm:prSet phldrT="[Текст]"/>
      <dgm:spPr/>
      <dgm:t>
        <a:bodyPr/>
        <a:lstStyle/>
        <a:p>
          <a:r>
            <a:rPr lang="ru-RU" dirty="0" smtClean="0"/>
            <a:t>Общая ёмкость регионального рынка рыбных товаров оценивается на уровне</a:t>
          </a:r>
          <a:br>
            <a:rPr lang="ru-RU" dirty="0" smtClean="0"/>
          </a:br>
          <a:r>
            <a:rPr lang="ru-RU" dirty="0" smtClean="0"/>
            <a:t>20-22 </a:t>
          </a:r>
          <a:r>
            <a:rPr lang="ru-RU" dirty="0" smtClean="0"/>
            <a:t>тысяч тонн в год.</a:t>
          </a:r>
          <a:endParaRPr lang="ru-RU" dirty="0"/>
        </a:p>
      </dgm:t>
    </dgm:pt>
    <dgm:pt modelId="{87BA42E1-66D6-4723-97F9-0EB857F885B7}" type="parTrans" cxnId="{921F2E63-6821-4FB4-A245-D8AEFCAE85D9}">
      <dgm:prSet/>
      <dgm:spPr/>
      <dgm:t>
        <a:bodyPr/>
        <a:lstStyle/>
        <a:p>
          <a:endParaRPr lang="ru-RU"/>
        </a:p>
      </dgm:t>
    </dgm:pt>
    <dgm:pt modelId="{790866BC-9711-4561-9460-B231D7253201}" type="sibTrans" cxnId="{921F2E63-6821-4FB4-A245-D8AEFCAE85D9}">
      <dgm:prSet/>
      <dgm:spPr/>
      <dgm:t>
        <a:bodyPr/>
        <a:lstStyle/>
        <a:p>
          <a:endParaRPr lang="ru-RU"/>
        </a:p>
      </dgm:t>
    </dgm:pt>
    <dgm:pt modelId="{CDDDFCBB-371E-44F0-A470-C1008B2126FD}">
      <dgm:prSet phldrT="[Текст]"/>
      <dgm:spPr/>
      <dgm:t>
        <a:bodyPr/>
        <a:lstStyle/>
        <a:p>
          <a:r>
            <a:rPr lang="ru-RU" dirty="0" smtClean="0"/>
            <a:t>На рынке Мурманской области рыбная продукция представлена в широком ассортименте.</a:t>
          </a:r>
          <a:endParaRPr lang="ru-RU" dirty="0"/>
        </a:p>
      </dgm:t>
    </dgm:pt>
    <dgm:pt modelId="{0C602190-03CD-4753-8EE2-1A220C8E33EA}" type="parTrans" cxnId="{EB967B17-F5AB-4518-8619-D3735D42EE85}">
      <dgm:prSet/>
      <dgm:spPr/>
      <dgm:t>
        <a:bodyPr/>
        <a:lstStyle/>
        <a:p>
          <a:endParaRPr lang="ru-RU"/>
        </a:p>
      </dgm:t>
    </dgm:pt>
    <dgm:pt modelId="{4481F1AE-05F5-4D8E-BC83-4524EB252A7A}" type="sibTrans" cxnId="{EB967B17-F5AB-4518-8619-D3735D42EE85}">
      <dgm:prSet/>
      <dgm:spPr/>
      <dgm:t>
        <a:bodyPr/>
        <a:lstStyle/>
        <a:p>
          <a:endParaRPr lang="ru-RU"/>
        </a:p>
      </dgm:t>
    </dgm:pt>
    <dgm:pt modelId="{6D2C9ACE-E5E1-4435-A4C4-FEB7F20008D7}" type="pres">
      <dgm:prSet presAssocID="{1DFB34D9-3DE6-444C-B7DF-33870658899C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30DC5A-39C4-4479-B29E-CC90182AAB60}" type="pres">
      <dgm:prSet presAssocID="{BDBDF9CE-4766-4617-9AFC-3750DA0E1E5C}" presName="compNode" presStyleCnt="0"/>
      <dgm:spPr/>
      <dgm:t>
        <a:bodyPr/>
        <a:lstStyle/>
        <a:p>
          <a:endParaRPr lang="ru-RU"/>
        </a:p>
      </dgm:t>
    </dgm:pt>
    <dgm:pt modelId="{62BBCC77-D49C-418F-91BB-A89A28101605}" type="pres">
      <dgm:prSet presAssocID="{BDBDF9CE-4766-4617-9AFC-3750DA0E1E5C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C47CE2-CF60-45A6-B903-9DD7AAEF0D26}" type="pres">
      <dgm:prSet presAssocID="{BDBDF9CE-4766-4617-9AFC-3750DA0E1E5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0E531-05C1-4A99-9D94-90C6FA3BE7EF}" type="pres">
      <dgm:prSet presAssocID="{BDBDF9CE-4766-4617-9AFC-3750DA0E1E5C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164EBDC8-226B-40CB-9DA9-D9AF679C0EE4}" type="pres">
      <dgm:prSet presAssocID="{BDBDF9CE-4766-4617-9AFC-3750DA0E1E5C}" presName="adorn" presStyleLbl="fgAccFollow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52BB46F-5AF6-4849-805D-281B8B1F12E4}" type="pres">
      <dgm:prSet presAssocID="{18EE7E4C-C8B8-4D86-A69C-C58D7874E7F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9E5ABF-AA80-481B-A1DC-4862BC5FC7A4}" type="pres">
      <dgm:prSet presAssocID="{F155B619-0913-40D5-84CF-0020BF9EB916}" presName="compNode" presStyleCnt="0"/>
      <dgm:spPr/>
      <dgm:t>
        <a:bodyPr/>
        <a:lstStyle/>
        <a:p>
          <a:endParaRPr lang="ru-RU"/>
        </a:p>
      </dgm:t>
    </dgm:pt>
    <dgm:pt modelId="{0117AE78-1D0E-4A86-BE59-5F1A6C5D624F}" type="pres">
      <dgm:prSet presAssocID="{F155B619-0913-40D5-84CF-0020BF9EB916}" presName="childRect" presStyleLbl="bgAcc1" presStyleIdx="1" presStyleCnt="3" custLinFactNeighborX="-336" custLinFactNeighborY="-1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B24D5-6D81-45D2-A0D5-15CF42563C2B}" type="pres">
      <dgm:prSet presAssocID="{F155B619-0913-40D5-84CF-0020BF9EB91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29337-0C33-470F-8526-534832A38919}" type="pres">
      <dgm:prSet presAssocID="{F155B619-0913-40D5-84CF-0020BF9EB916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DAF03497-31D3-402B-B02F-AD88E29729BB}" type="pres">
      <dgm:prSet presAssocID="{F155B619-0913-40D5-84CF-0020BF9EB916}" presName="adorn" presStyleLbl="fgAccFollowNod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D3D233-3FF8-4C03-BBDC-BD96530082AF}" type="pres">
      <dgm:prSet presAssocID="{A9282C68-406F-4BA7-A6AD-1DE980C64B4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07426F4-6E6D-49EE-850E-8D6F85E64FA6}" type="pres">
      <dgm:prSet presAssocID="{AAA631C1-2151-43ED-97BA-F2CA6FC60C70}" presName="compNode" presStyleCnt="0"/>
      <dgm:spPr/>
      <dgm:t>
        <a:bodyPr/>
        <a:lstStyle/>
        <a:p>
          <a:endParaRPr lang="ru-RU"/>
        </a:p>
      </dgm:t>
    </dgm:pt>
    <dgm:pt modelId="{3A76580B-C1EF-4E7B-BF2A-F37B9B057C94}" type="pres">
      <dgm:prSet presAssocID="{AAA631C1-2151-43ED-97BA-F2CA6FC60C70}" presName="childRect" presStyleLbl="bgAcc1" presStyleIdx="2" presStyleCnt="3" custScaleX="247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19B8B-0539-438E-B8CF-9EEF51947101}" type="pres">
      <dgm:prSet presAssocID="{AAA631C1-2151-43ED-97BA-F2CA6FC60C7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B9A3B-C911-4965-BAB1-76AD81DB1363}" type="pres">
      <dgm:prSet presAssocID="{AAA631C1-2151-43ED-97BA-F2CA6FC60C70}" presName="parentRect" presStyleLbl="alignNode1" presStyleIdx="2" presStyleCnt="3" custScaleX="201888"/>
      <dgm:spPr/>
      <dgm:t>
        <a:bodyPr/>
        <a:lstStyle/>
        <a:p>
          <a:endParaRPr lang="ru-RU"/>
        </a:p>
      </dgm:t>
    </dgm:pt>
    <dgm:pt modelId="{94F1B5B8-E150-4BB5-ADA9-3FE0E721DAFB}" type="pres">
      <dgm:prSet presAssocID="{AAA631C1-2151-43ED-97BA-F2CA6FC60C70}" presName="adorn" presStyleLbl="fgAccFollowNode1" presStyleIdx="2" presStyleCnt="3" custLinFactX="44697" custLinFactNeighborX="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A8E50D4-A6E3-43ED-81CC-0249A3CA84E7}" type="presOf" srcId="{CDDDFCBB-371E-44F0-A470-C1008B2126FD}" destId="{3A76580B-C1EF-4E7B-BF2A-F37B9B057C94}" srcOrd="0" destOrd="1" presId="urn:microsoft.com/office/officeart/2005/8/layout/bList2#1"/>
    <dgm:cxn modelId="{B9F8F505-7BE5-4F55-958C-E89EDBF78994}" srcId="{F155B619-0913-40D5-84CF-0020BF9EB916}" destId="{C021EC03-C64E-47B2-A67F-A08B5F5F939C}" srcOrd="0" destOrd="0" parTransId="{D1116B30-3D12-453E-B86C-6A3AAC19A6CB}" sibTransId="{DBBF6E78-AA3E-4C8C-A91B-68DEEAE0B672}"/>
    <dgm:cxn modelId="{EB967B17-F5AB-4518-8619-D3735D42EE85}" srcId="{AAA631C1-2151-43ED-97BA-F2CA6FC60C70}" destId="{CDDDFCBB-371E-44F0-A470-C1008B2126FD}" srcOrd="1" destOrd="0" parTransId="{0C602190-03CD-4753-8EE2-1A220C8E33EA}" sibTransId="{4481F1AE-05F5-4D8E-BC83-4524EB252A7A}"/>
    <dgm:cxn modelId="{CE30780E-D609-4DD6-AD96-538BCD082F3C}" type="presOf" srcId="{D55B01F0-54B0-4C46-9AE0-669E129417A4}" destId="{62BBCC77-D49C-418F-91BB-A89A28101605}" srcOrd="0" destOrd="0" presId="urn:microsoft.com/office/officeart/2005/8/layout/bList2#1"/>
    <dgm:cxn modelId="{48571D9A-F317-4B22-B51C-911E0C80BF77}" srcId="{BDBDF9CE-4766-4617-9AFC-3750DA0E1E5C}" destId="{D55B01F0-54B0-4C46-9AE0-669E129417A4}" srcOrd="0" destOrd="0" parTransId="{E782A057-D4EB-4414-B012-09A946F961AB}" sibTransId="{CB7078EA-BC43-4DC5-BC56-19817B49E7C0}"/>
    <dgm:cxn modelId="{8FED292C-41CA-4C64-96DF-135D15979145}" type="presOf" srcId="{BDBDF9CE-4766-4617-9AFC-3750DA0E1E5C}" destId="{4DC47CE2-CF60-45A6-B903-9DD7AAEF0D26}" srcOrd="0" destOrd="0" presId="urn:microsoft.com/office/officeart/2005/8/layout/bList2#1"/>
    <dgm:cxn modelId="{413DCF5C-9792-40D0-B989-43452B8900DB}" type="presOf" srcId="{A9282C68-406F-4BA7-A6AD-1DE980C64B42}" destId="{4DD3D233-3FF8-4C03-BBDC-BD96530082AF}" srcOrd="0" destOrd="0" presId="urn:microsoft.com/office/officeart/2005/8/layout/bList2#1"/>
    <dgm:cxn modelId="{B89383B6-0B5A-4E06-AB90-AD5830CC20E2}" srcId="{1DFB34D9-3DE6-444C-B7DF-33870658899C}" destId="{BDBDF9CE-4766-4617-9AFC-3750DA0E1E5C}" srcOrd="0" destOrd="0" parTransId="{473FFE85-C88C-452F-A1EA-444E70BF01A5}" sibTransId="{18EE7E4C-C8B8-4D86-A69C-C58D7874E7F2}"/>
    <dgm:cxn modelId="{431A48D6-0958-43B9-94CF-66CFDB8BFDF9}" type="presOf" srcId="{C021EC03-C64E-47B2-A67F-A08B5F5F939C}" destId="{0117AE78-1D0E-4A86-BE59-5F1A6C5D624F}" srcOrd="0" destOrd="0" presId="urn:microsoft.com/office/officeart/2005/8/layout/bList2#1"/>
    <dgm:cxn modelId="{6F85D47F-E0CD-4266-A318-721EBEC5945A}" type="presOf" srcId="{7DC4070A-7CB6-437A-94B2-7FD9636E6856}" destId="{3A76580B-C1EF-4E7B-BF2A-F37B9B057C94}" srcOrd="0" destOrd="0" presId="urn:microsoft.com/office/officeart/2005/8/layout/bList2#1"/>
    <dgm:cxn modelId="{3CFE562F-CB22-416B-B6BF-7C87F38F31C4}" srcId="{1DFB34D9-3DE6-444C-B7DF-33870658899C}" destId="{F155B619-0913-40D5-84CF-0020BF9EB916}" srcOrd="1" destOrd="0" parTransId="{E9F29676-5A0C-41CF-892A-1324F33B49AD}" sibTransId="{A9282C68-406F-4BA7-A6AD-1DE980C64B42}"/>
    <dgm:cxn modelId="{B9A307E7-0561-458E-B9D0-63C5DD929BE8}" type="presOf" srcId="{AAA631C1-2151-43ED-97BA-F2CA6FC60C70}" destId="{C72B9A3B-C911-4965-BAB1-76AD81DB1363}" srcOrd="1" destOrd="0" presId="urn:microsoft.com/office/officeart/2005/8/layout/bList2#1"/>
    <dgm:cxn modelId="{83C5D7D7-D539-4D88-A77B-D4DABEAEB818}" type="presOf" srcId="{F155B619-0913-40D5-84CF-0020BF9EB916}" destId="{58AB24D5-6D81-45D2-A0D5-15CF42563C2B}" srcOrd="0" destOrd="0" presId="urn:microsoft.com/office/officeart/2005/8/layout/bList2#1"/>
    <dgm:cxn modelId="{B33AADE8-DF06-474E-B31E-ECBEB318A4B3}" type="presOf" srcId="{F155B619-0913-40D5-84CF-0020BF9EB916}" destId="{DBB29337-0C33-470F-8526-534832A38919}" srcOrd="1" destOrd="0" presId="urn:microsoft.com/office/officeart/2005/8/layout/bList2#1"/>
    <dgm:cxn modelId="{FCE2DD6A-98F3-45D7-A312-D8E08AAB653F}" type="presOf" srcId="{1DFB34D9-3DE6-444C-B7DF-33870658899C}" destId="{6D2C9ACE-E5E1-4435-A4C4-FEB7F20008D7}" srcOrd="0" destOrd="0" presId="urn:microsoft.com/office/officeart/2005/8/layout/bList2#1"/>
    <dgm:cxn modelId="{2B68C619-346A-4FC3-AAF8-2A0B9601F567}" type="presOf" srcId="{AAA631C1-2151-43ED-97BA-F2CA6FC60C70}" destId="{B2F19B8B-0539-438E-B8CF-9EEF51947101}" srcOrd="0" destOrd="0" presId="urn:microsoft.com/office/officeart/2005/8/layout/bList2#1"/>
    <dgm:cxn modelId="{B764136F-AE70-44DD-B2FC-8AA49E2D7444}" type="presOf" srcId="{BDBDF9CE-4766-4617-9AFC-3750DA0E1E5C}" destId="{9260E531-05C1-4A99-9D94-90C6FA3BE7EF}" srcOrd="1" destOrd="0" presId="urn:microsoft.com/office/officeart/2005/8/layout/bList2#1"/>
    <dgm:cxn modelId="{60980BA4-33F9-46A6-8A19-3535782CFD40}" type="presOf" srcId="{18EE7E4C-C8B8-4D86-A69C-C58D7874E7F2}" destId="{252BB46F-5AF6-4849-805D-281B8B1F12E4}" srcOrd="0" destOrd="0" presId="urn:microsoft.com/office/officeart/2005/8/layout/bList2#1"/>
    <dgm:cxn modelId="{921F2E63-6821-4FB4-A245-D8AEFCAE85D9}" srcId="{AAA631C1-2151-43ED-97BA-F2CA6FC60C70}" destId="{7DC4070A-7CB6-437A-94B2-7FD9636E6856}" srcOrd="0" destOrd="0" parTransId="{87BA42E1-66D6-4723-97F9-0EB857F885B7}" sibTransId="{790866BC-9711-4561-9460-B231D7253201}"/>
    <dgm:cxn modelId="{54063616-9535-4303-A85B-9B77D190B3B2}" srcId="{1DFB34D9-3DE6-444C-B7DF-33870658899C}" destId="{AAA631C1-2151-43ED-97BA-F2CA6FC60C70}" srcOrd="2" destOrd="0" parTransId="{40646784-AE6B-48C6-8193-A9923A15515C}" sibTransId="{EBC833BE-3634-428C-AC41-67AC7C66944E}"/>
    <dgm:cxn modelId="{ACD34FF2-A215-4305-94C6-75F077C4D812}" type="presParOf" srcId="{6D2C9ACE-E5E1-4435-A4C4-FEB7F20008D7}" destId="{2630DC5A-39C4-4479-B29E-CC90182AAB60}" srcOrd="0" destOrd="0" presId="urn:microsoft.com/office/officeart/2005/8/layout/bList2#1"/>
    <dgm:cxn modelId="{2907DC23-DDFA-4D0F-87EF-CC9F74E44106}" type="presParOf" srcId="{2630DC5A-39C4-4479-B29E-CC90182AAB60}" destId="{62BBCC77-D49C-418F-91BB-A89A28101605}" srcOrd="0" destOrd="0" presId="urn:microsoft.com/office/officeart/2005/8/layout/bList2#1"/>
    <dgm:cxn modelId="{030D89AE-5644-4CA6-9201-14B9E9FE511D}" type="presParOf" srcId="{2630DC5A-39C4-4479-B29E-CC90182AAB60}" destId="{4DC47CE2-CF60-45A6-B903-9DD7AAEF0D26}" srcOrd="1" destOrd="0" presId="urn:microsoft.com/office/officeart/2005/8/layout/bList2#1"/>
    <dgm:cxn modelId="{88A4750B-1C19-497F-BC28-2DC2877E70F1}" type="presParOf" srcId="{2630DC5A-39C4-4479-B29E-CC90182AAB60}" destId="{9260E531-05C1-4A99-9D94-90C6FA3BE7EF}" srcOrd="2" destOrd="0" presId="urn:microsoft.com/office/officeart/2005/8/layout/bList2#1"/>
    <dgm:cxn modelId="{F982DD21-7AB7-4966-AB6E-190ABF56705A}" type="presParOf" srcId="{2630DC5A-39C4-4479-B29E-CC90182AAB60}" destId="{164EBDC8-226B-40CB-9DA9-D9AF679C0EE4}" srcOrd="3" destOrd="0" presId="urn:microsoft.com/office/officeart/2005/8/layout/bList2#1"/>
    <dgm:cxn modelId="{03D10275-D6A3-4592-9075-B8272C1390C1}" type="presParOf" srcId="{6D2C9ACE-E5E1-4435-A4C4-FEB7F20008D7}" destId="{252BB46F-5AF6-4849-805D-281B8B1F12E4}" srcOrd="1" destOrd="0" presId="urn:microsoft.com/office/officeart/2005/8/layout/bList2#1"/>
    <dgm:cxn modelId="{B4FF9B0A-A0E1-4E42-AD58-7B29BA6FCCB0}" type="presParOf" srcId="{6D2C9ACE-E5E1-4435-A4C4-FEB7F20008D7}" destId="{C69E5ABF-AA80-481B-A1DC-4862BC5FC7A4}" srcOrd="2" destOrd="0" presId="urn:microsoft.com/office/officeart/2005/8/layout/bList2#1"/>
    <dgm:cxn modelId="{5B024BA2-792A-41F3-A9EF-AA92B6C5497F}" type="presParOf" srcId="{C69E5ABF-AA80-481B-A1DC-4862BC5FC7A4}" destId="{0117AE78-1D0E-4A86-BE59-5F1A6C5D624F}" srcOrd="0" destOrd="0" presId="urn:microsoft.com/office/officeart/2005/8/layout/bList2#1"/>
    <dgm:cxn modelId="{C1CC79B1-9604-47C2-810B-DE304D41559E}" type="presParOf" srcId="{C69E5ABF-AA80-481B-A1DC-4862BC5FC7A4}" destId="{58AB24D5-6D81-45D2-A0D5-15CF42563C2B}" srcOrd="1" destOrd="0" presId="urn:microsoft.com/office/officeart/2005/8/layout/bList2#1"/>
    <dgm:cxn modelId="{DA0CC5FD-4346-4E13-BB0B-E31F864BE9D3}" type="presParOf" srcId="{C69E5ABF-AA80-481B-A1DC-4862BC5FC7A4}" destId="{DBB29337-0C33-470F-8526-534832A38919}" srcOrd="2" destOrd="0" presId="urn:microsoft.com/office/officeart/2005/8/layout/bList2#1"/>
    <dgm:cxn modelId="{114578F2-C4F5-42D3-9BEB-0F49EF93D216}" type="presParOf" srcId="{C69E5ABF-AA80-481B-A1DC-4862BC5FC7A4}" destId="{DAF03497-31D3-402B-B02F-AD88E29729BB}" srcOrd="3" destOrd="0" presId="urn:microsoft.com/office/officeart/2005/8/layout/bList2#1"/>
    <dgm:cxn modelId="{27AF7CE7-5B42-4BDD-9C7D-0809DAA246C8}" type="presParOf" srcId="{6D2C9ACE-E5E1-4435-A4C4-FEB7F20008D7}" destId="{4DD3D233-3FF8-4C03-BBDC-BD96530082AF}" srcOrd="3" destOrd="0" presId="urn:microsoft.com/office/officeart/2005/8/layout/bList2#1"/>
    <dgm:cxn modelId="{6A280D60-88E4-4E44-9DB8-AAE89AC31D65}" type="presParOf" srcId="{6D2C9ACE-E5E1-4435-A4C4-FEB7F20008D7}" destId="{107426F4-6E6D-49EE-850E-8D6F85E64FA6}" srcOrd="4" destOrd="0" presId="urn:microsoft.com/office/officeart/2005/8/layout/bList2#1"/>
    <dgm:cxn modelId="{7E3598C2-DD6E-4D96-B6DD-541A292BDCCA}" type="presParOf" srcId="{107426F4-6E6D-49EE-850E-8D6F85E64FA6}" destId="{3A76580B-C1EF-4E7B-BF2A-F37B9B057C94}" srcOrd="0" destOrd="0" presId="urn:microsoft.com/office/officeart/2005/8/layout/bList2#1"/>
    <dgm:cxn modelId="{EF82E611-BD8A-4CBD-B734-6A69A34FBA23}" type="presParOf" srcId="{107426F4-6E6D-49EE-850E-8D6F85E64FA6}" destId="{B2F19B8B-0539-438E-B8CF-9EEF51947101}" srcOrd="1" destOrd="0" presId="urn:microsoft.com/office/officeart/2005/8/layout/bList2#1"/>
    <dgm:cxn modelId="{E09676C1-5764-40FA-9C02-E521E9990853}" type="presParOf" srcId="{107426F4-6E6D-49EE-850E-8D6F85E64FA6}" destId="{C72B9A3B-C911-4965-BAB1-76AD81DB1363}" srcOrd="2" destOrd="0" presId="urn:microsoft.com/office/officeart/2005/8/layout/bList2#1"/>
    <dgm:cxn modelId="{4D6D643A-9C4E-42C1-9985-8C1693099295}" type="presParOf" srcId="{107426F4-6E6D-49EE-850E-8D6F85E64FA6}" destId="{94F1B5B8-E150-4BB5-ADA9-3FE0E721DAFB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BCC77-D49C-418F-91BB-A89A28101605}">
      <dsp:nvSpPr>
        <dsp:cNvPr id="0" name=""/>
        <dsp:cNvSpPr/>
      </dsp:nvSpPr>
      <dsp:spPr>
        <a:xfrm>
          <a:off x="1433032" y="2969"/>
          <a:ext cx="1929656" cy="144044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Рациональная норма потребления рыбы </a:t>
          </a:r>
          <a:br>
            <a:rPr lang="ru-RU" sz="1400" kern="1200" dirty="0" smtClean="0"/>
          </a:br>
          <a:r>
            <a:rPr lang="ru-RU" sz="1400" kern="1200" dirty="0" smtClean="0"/>
            <a:t>20,7-25,3 кг/чел в год</a:t>
          </a:r>
          <a:endParaRPr lang="ru-RU" sz="1400" kern="1200" dirty="0"/>
        </a:p>
      </dsp:txBody>
      <dsp:txXfrm>
        <a:off x="1466783" y="36720"/>
        <a:ext cx="1862154" cy="1406696"/>
      </dsp:txXfrm>
    </dsp:sp>
    <dsp:sp modelId="{9260E531-05C1-4A99-9D94-90C6FA3BE7EF}">
      <dsp:nvSpPr>
        <dsp:cNvPr id="0" name=""/>
        <dsp:cNvSpPr/>
      </dsp:nvSpPr>
      <dsp:spPr>
        <a:xfrm>
          <a:off x="1433032" y="1443417"/>
          <a:ext cx="1929656" cy="6193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Норма потребления</a:t>
          </a:r>
          <a:endParaRPr lang="ru-RU" sz="1400" kern="1200" dirty="0"/>
        </a:p>
      </dsp:txBody>
      <dsp:txXfrm>
        <a:off x="1433032" y="1443417"/>
        <a:ext cx="1358912" cy="619392"/>
      </dsp:txXfrm>
    </dsp:sp>
    <dsp:sp modelId="{164EBDC8-226B-40CB-9DA9-D9AF679C0EE4}">
      <dsp:nvSpPr>
        <dsp:cNvPr id="0" name=""/>
        <dsp:cNvSpPr/>
      </dsp:nvSpPr>
      <dsp:spPr>
        <a:xfrm>
          <a:off x="2846531" y="1541802"/>
          <a:ext cx="675379" cy="6753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17AE78-1D0E-4A86-BE59-5F1A6C5D624F}">
      <dsp:nvSpPr>
        <dsp:cNvPr id="0" name=""/>
        <dsp:cNvSpPr/>
      </dsp:nvSpPr>
      <dsp:spPr>
        <a:xfrm>
          <a:off x="3682748" y="0"/>
          <a:ext cx="1929656" cy="144044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потребление рыбы и рыбных продуктов в домашних хозяйствах Мурманской области 2,2 кг на человека в месяц</a:t>
          </a:r>
          <a:endParaRPr lang="ru-RU" sz="1400" kern="1200" dirty="0"/>
        </a:p>
      </dsp:txBody>
      <dsp:txXfrm>
        <a:off x="3716499" y="33751"/>
        <a:ext cx="1862154" cy="1406696"/>
      </dsp:txXfrm>
    </dsp:sp>
    <dsp:sp modelId="{DBB29337-0C33-470F-8526-534832A38919}">
      <dsp:nvSpPr>
        <dsp:cNvPr id="0" name=""/>
        <dsp:cNvSpPr/>
      </dsp:nvSpPr>
      <dsp:spPr>
        <a:xfrm>
          <a:off x="3689232" y="1443417"/>
          <a:ext cx="1929656" cy="6193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Больше чем в среднем по России </a:t>
          </a:r>
          <a:endParaRPr lang="ru-RU" sz="1400" kern="1200" dirty="0"/>
        </a:p>
      </dsp:txBody>
      <dsp:txXfrm>
        <a:off x="3689232" y="1443417"/>
        <a:ext cx="1358912" cy="619392"/>
      </dsp:txXfrm>
    </dsp:sp>
    <dsp:sp modelId="{DAF03497-31D3-402B-B02F-AD88E29729BB}">
      <dsp:nvSpPr>
        <dsp:cNvPr id="0" name=""/>
        <dsp:cNvSpPr/>
      </dsp:nvSpPr>
      <dsp:spPr>
        <a:xfrm>
          <a:off x="5102732" y="1541802"/>
          <a:ext cx="675379" cy="67537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76580B-C1EF-4E7B-BF2A-F37B9B057C94}">
      <dsp:nvSpPr>
        <dsp:cNvPr id="0" name=""/>
        <dsp:cNvSpPr/>
      </dsp:nvSpPr>
      <dsp:spPr>
        <a:xfrm>
          <a:off x="1222137" y="2551683"/>
          <a:ext cx="4766868" cy="144044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Общая ёмкость регионального рынка рыбных товаров оценивается на уровне</a:t>
          </a:r>
          <a:br>
            <a:rPr lang="ru-RU" sz="1400" kern="1200" dirty="0" smtClean="0"/>
          </a:br>
          <a:r>
            <a:rPr lang="ru-RU" sz="1400" kern="1200" dirty="0" smtClean="0"/>
            <a:t>20-22 </a:t>
          </a:r>
          <a:r>
            <a:rPr lang="ru-RU" sz="1400" kern="1200" dirty="0" smtClean="0"/>
            <a:t>тысяч тонн в год.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На рынке Мурманской области рыбная продукция представлена в широком ассортименте.</a:t>
          </a:r>
          <a:endParaRPr lang="ru-RU" sz="1400" kern="1200" dirty="0"/>
        </a:p>
      </dsp:txBody>
      <dsp:txXfrm>
        <a:off x="1255888" y="2585434"/>
        <a:ext cx="4699366" cy="1406696"/>
      </dsp:txXfrm>
    </dsp:sp>
    <dsp:sp modelId="{C72B9A3B-C911-4965-BAB1-76AD81DB1363}">
      <dsp:nvSpPr>
        <dsp:cNvPr id="0" name=""/>
        <dsp:cNvSpPr/>
      </dsp:nvSpPr>
      <dsp:spPr>
        <a:xfrm>
          <a:off x="1657699" y="3992130"/>
          <a:ext cx="3895744" cy="6193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Объем рынка в Мурманской области </a:t>
          </a:r>
          <a:endParaRPr lang="ru-RU" sz="1400" kern="1200" dirty="0"/>
        </a:p>
      </dsp:txBody>
      <dsp:txXfrm>
        <a:off x="1657699" y="3992130"/>
        <a:ext cx="2743481" cy="619392"/>
      </dsp:txXfrm>
    </dsp:sp>
    <dsp:sp modelId="{94F1B5B8-E150-4BB5-ADA9-3FE0E721DAFB}">
      <dsp:nvSpPr>
        <dsp:cNvPr id="0" name=""/>
        <dsp:cNvSpPr/>
      </dsp:nvSpPr>
      <dsp:spPr>
        <a:xfrm>
          <a:off x="5031497" y="4090515"/>
          <a:ext cx="675379" cy="67537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1.13822E-7</cdr:x>
      <cdr:y>0.31634</cdr:y>
    </cdr:from>
    <cdr:to>
      <cdr:x>0.32237</cdr:x>
      <cdr:y>0.52488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" y="1116161"/>
          <a:ext cx="2832221" cy="735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1400" i="1" dirty="0"/>
            <a:t>В</a:t>
          </a:r>
          <a:r>
            <a:rPr lang="ru-RU" sz="1400" i="1" baseline="0" dirty="0"/>
            <a:t> период 2000-2008 гг. объем выращивания рыбы (форель) составлял около</a:t>
          </a:r>
        </a:p>
        <a:p xmlns:a="http://schemas.openxmlformats.org/drawingml/2006/main">
          <a:pPr algn="ctr"/>
          <a:r>
            <a:rPr lang="ru-RU" sz="1400" i="1" baseline="0" dirty="0"/>
            <a:t> </a:t>
          </a:r>
          <a:r>
            <a:rPr lang="ru-RU" sz="1400" b="1" i="1" baseline="0" dirty="0"/>
            <a:t>300-500 тонн в год</a:t>
          </a:r>
          <a:r>
            <a:rPr lang="ru-RU" sz="1800" b="1" i="1" baseline="0" dirty="0"/>
            <a:t>.</a:t>
          </a:r>
          <a:endParaRPr lang="ru-RU" sz="1800" i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B693C9F-8FAA-4466-AB6A-028BC6EB3C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6339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4D04CE3-993B-4205-AAB2-2A447A5CB145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081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42602E6-108D-400B-BEF0-8AE6A1CBB5E6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30638" y="9445625"/>
            <a:ext cx="2930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8F0C836-5915-4177-9F9B-6D085D9CCE76}" type="slidenum">
              <a:rPr lang="ru-RU" altLang="ru-RU" b="1">
                <a:solidFill>
                  <a:srgbClr val="FFFF66"/>
                </a:solidFill>
                <a:latin typeface="Tahoma" pitchFamily="34" charset="0"/>
              </a:rPr>
              <a:pPr algn="r" eaLnBrk="1" hangingPunct="1"/>
              <a:t>2</a:t>
            </a:fld>
            <a:endParaRPr lang="ru-RU" altLang="ru-RU" b="1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2813"/>
            <a:ext cx="4957763" cy="447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74985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42602E6-108D-400B-BEF0-8AE6A1CBB5E6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30638" y="9445625"/>
            <a:ext cx="2930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8F0C836-5915-4177-9F9B-6D085D9CCE76}" type="slidenum">
              <a:rPr lang="ru-RU" altLang="ru-RU" b="1">
                <a:solidFill>
                  <a:srgbClr val="FFFF66"/>
                </a:solidFill>
                <a:latin typeface="Tahoma" pitchFamily="34" charset="0"/>
              </a:rPr>
              <a:pPr algn="r" eaLnBrk="1" hangingPunct="1"/>
              <a:t>3</a:t>
            </a:fld>
            <a:endParaRPr lang="ru-RU" altLang="ru-RU" b="1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2813"/>
            <a:ext cx="4957763" cy="447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40334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42602E6-108D-400B-BEF0-8AE6A1CBB5E6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30638" y="9445625"/>
            <a:ext cx="2930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8F0C836-5915-4177-9F9B-6D085D9CCE76}" type="slidenum">
              <a:rPr lang="ru-RU" altLang="ru-RU" b="1">
                <a:solidFill>
                  <a:srgbClr val="FFFF66"/>
                </a:solidFill>
                <a:latin typeface="Tahoma" pitchFamily="34" charset="0"/>
              </a:rPr>
              <a:pPr algn="r" eaLnBrk="1" hangingPunct="1"/>
              <a:t>4</a:t>
            </a:fld>
            <a:endParaRPr lang="ru-RU" altLang="ru-RU" b="1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2813"/>
            <a:ext cx="4957763" cy="447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7450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mtClean="0">
                <a:solidFill>
                  <a:prstClr val="black"/>
                </a:solidFill>
              </a:rPr>
              <a:t>Департамент экономического развития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mtClean="0">
                <a:solidFill>
                  <a:prstClr val="black"/>
                </a:solidFill>
              </a:rPr>
              <a:t>Основные параметры прогноза социально-экономического развития области на 2008-2010 г.г., о разработке Программы на среднесрочный период</a:t>
            </a:r>
          </a:p>
        </p:txBody>
      </p:sp>
      <p:sp>
        <p:nvSpPr>
          <p:cNvPr id="2253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mtClean="0">
                <a:solidFill>
                  <a:prstClr val="black"/>
                </a:solidFill>
              </a:rPr>
              <a:t>С.Семенов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3F9ACB-8EA8-4A05-973A-7E3AEB8BA648}" type="slidenum">
              <a:rPr lang="ru-RU" altLang="ru-RU" smtClean="0">
                <a:solidFill>
                  <a:srgbClr val="000000"/>
                </a:solidFill>
              </a:rPr>
              <a:pPr/>
              <a:t>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z="1000" i="1" smtClean="0"/>
          </a:p>
        </p:txBody>
      </p:sp>
    </p:spTree>
    <p:extLst>
      <p:ext uri="{BB962C8B-B14F-4D97-AF65-F5344CB8AC3E}">
        <p14:creationId xmlns:p14="http://schemas.microsoft.com/office/powerpoint/2010/main" val="2159597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42602E6-108D-400B-BEF0-8AE6A1CBB5E6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30638" y="9445625"/>
            <a:ext cx="2930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8F0C836-5915-4177-9F9B-6D085D9CCE76}" type="slidenum">
              <a:rPr lang="ru-RU" altLang="ru-RU" b="1">
                <a:solidFill>
                  <a:srgbClr val="FFFF66"/>
                </a:solidFill>
                <a:latin typeface="Tahoma" pitchFamily="34" charset="0"/>
              </a:rPr>
              <a:pPr algn="r" eaLnBrk="1" hangingPunct="1"/>
              <a:t>6</a:t>
            </a:fld>
            <a:endParaRPr lang="ru-RU" altLang="ru-RU" b="1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2813"/>
            <a:ext cx="4957763" cy="447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5853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mtClean="0">
                <a:latin typeface="Calibri" pitchFamily="34" charset="0"/>
              </a:rPr>
              <a:t>Департамент экономического развития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mtClean="0">
                <a:latin typeface="Calibri" pitchFamily="34" charset="0"/>
              </a:rPr>
              <a:t>Основные параметры прогноза социально-экономического развития области на 2008-2010 г.г., о разработке Программы на среднесрочный период</a:t>
            </a:r>
          </a:p>
        </p:txBody>
      </p:sp>
      <p:sp>
        <p:nvSpPr>
          <p:cNvPr id="2253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mtClean="0">
                <a:latin typeface="Calibri" pitchFamily="34" charset="0"/>
              </a:rPr>
              <a:t>С.Семенов</a:t>
            </a:r>
          </a:p>
        </p:txBody>
      </p:sp>
      <p:sp>
        <p:nvSpPr>
          <p:cNvPr id="225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B0C1B6D-1F29-490E-B4AE-EC715459974E}" type="slidenum">
              <a:rPr lang="ru-RU" altLang="ru-RU">
                <a:latin typeface="Calibri" pitchFamily="34" charset="0"/>
              </a:rPr>
              <a:pPr/>
              <a:t>9</a:t>
            </a:fld>
            <a:endParaRPr lang="ru-RU" altLang="ru-RU">
              <a:latin typeface="Calibri" pitchFamily="34" charset="0"/>
            </a:endParaRPr>
          </a:p>
        </p:txBody>
      </p:sp>
      <p:sp>
        <p:nvSpPr>
          <p:cNvPr id="225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5700" cy="3725863"/>
          </a:xfrm>
          <a:ln/>
        </p:spPr>
      </p:sp>
      <p:sp>
        <p:nvSpPr>
          <p:cNvPr id="225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6710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62142B-1123-40C4-89B9-2AF8BB8B2F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729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89320-534F-43D8-BA6C-090654849C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136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7C6F2-29DD-4961-83ED-94E5B72EE6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6845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20DB1-F472-4EA1-A748-A375C1EBC964}" type="datetime1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5A193-443F-4317-9ACD-AEE75D3D10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2162564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6FAD3-8B54-4545-9EF2-7D46B9F93E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ED3C-65B2-4EE1-B5C6-A1FDB483A9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1353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CDD15-6B71-4594-A907-02E121255C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96E38-319E-49F1-9F74-9AA0F98D5E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5231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B7273-248C-4FA9-98E2-BB8EA7EFB7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52701-FD33-424B-8D2F-9C4017B19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8349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4E7A2-D916-4D98-B125-DBB5B1853C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5AB48-0ED0-407A-B8C4-0B7E019304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9704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0B6F0-3819-40DF-B1D6-F5F72F2658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33670-E72D-4857-AC5B-0485B2BED6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0667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190E4-5807-41F8-903F-1069B40A38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30359-9032-48BF-92B2-2D3400BB65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6811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3656D-57A4-4F45-9C13-038BAE8CA4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D98BF-D4CF-4955-A5D4-27997CC644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312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395054-27DB-42BF-99BC-D9DAC9AE81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8923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71B4D-8EA2-4077-9C06-DC569DC3A1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5282D-D64E-4B11-92FC-D81E4488AE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2775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F7406-B709-4998-ADC6-E516154E0E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9E7DC-35DE-4E6B-BECA-A9A993E005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2511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F2A8F-2FEC-4546-91DF-9AF1E6D4BC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55D90-B8C5-4C26-AE0D-F60DA9AF53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5564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47E46-F7AC-43FA-9A2E-A1B73CB6AFB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1A42E-3524-4933-918A-724F9AD8A2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902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76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78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79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72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7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9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4511F-30FF-420A-AF18-543C8AE72F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2119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12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18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12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38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4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41D99-BD2C-4D5E-B059-96149C6D0D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129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46622-A3A6-4BD2-AC42-F4C419D980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856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C4AB0-80C9-41CD-8DE4-FA83B05513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204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9808D-CFFC-4081-BEB6-F7AE0EDE3D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637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FF38B5-FA6C-412A-B3C5-B2602FC076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517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8D1C23-BD3A-40DE-A0C6-694DB38387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095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692589E-22C6-47D5-B3C3-1E8FD643615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661CE8-2DDA-477C-9906-B2FCF037A4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A0DCD1-5462-42A0-9E4D-CAF59BBE596B}" type="slidenum">
              <a:rPr lang="ru-RU" altLang="ru-RU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5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EE4FE71-E3D6-43AC-BB2C-CE1C0BCACBC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18.03.2019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2A58CBA-C233-4647-A602-BC585A4BCA9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9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Documents and Settings\yuriryab\Рабочий стол\Карта России-Мурманс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696913"/>
            <a:ext cx="7500937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C:\Documents and Settings\yuriryab\Рабочий стол\Презентация Мурманская область\astrofilitovo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13223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C:\Documents and Settings\yuriryab\Рабочий стол\Презентация Мурманская область\kovgok_k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3096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C:\Documents and Settings\yuriryab\Рабочий стол\Презентация Мурманская область\RU_KO_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13"/>
            <a:ext cx="12858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067300"/>
            <a:ext cx="293211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Подзаголовок 2"/>
          <p:cNvSpPr>
            <a:spLocks/>
          </p:cNvSpPr>
          <p:nvPr/>
        </p:nvSpPr>
        <p:spPr bwMode="auto">
          <a:xfrm>
            <a:off x="1322388" y="2060575"/>
            <a:ext cx="782161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endParaRPr lang="ru-RU" altLang="ru-RU" sz="2400" b="1" dirty="0"/>
          </a:p>
          <a:p>
            <a:pPr algn="ctr"/>
            <a:r>
              <a:rPr lang="ru-RU" sz="2400" b="1" dirty="0" smtClean="0"/>
              <a:t>«</a:t>
            </a:r>
            <a:r>
              <a:rPr lang="ru-RU" sz="2400" b="1" i="1" dirty="0"/>
              <a:t>Текущее состояние и перспективы развития рыбохозяйственного комплекса Мурманской области</a:t>
            </a:r>
            <a:r>
              <a:rPr lang="ru-RU" sz="2400" b="1" dirty="0" smtClean="0"/>
              <a:t>»</a:t>
            </a:r>
            <a:endParaRPr lang="ru-RU" sz="2400" dirty="0"/>
          </a:p>
        </p:txBody>
      </p:sp>
      <p:pic>
        <p:nvPicPr>
          <p:cNvPr id="6152" name="Picture 9" descr="C:\Documents and Settings\nvchert\Рабочий стол\Семенов\МИД\фото для МИд\Фроленко\Са\ленин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0"/>
            <a:ext cx="1309688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3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5" descr="marakov04-06_3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6063"/>
            <a:ext cx="1285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Подзаголовок 2"/>
          <p:cNvSpPr>
            <a:spLocks/>
          </p:cNvSpPr>
          <p:nvPr/>
        </p:nvSpPr>
        <p:spPr bwMode="auto">
          <a:xfrm>
            <a:off x="3276600" y="836613"/>
            <a:ext cx="62388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endParaRPr lang="ru-RU" altLang="ru-RU" sz="2400" b="1" dirty="0">
              <a:latin typeface="Century Gothic" pitchFamily="34" charset="0"/>
            </a:endParaRPr>
          </a:p>
        </p:txBody>
      </p:sp>
      <p:sp>
        <p:nvSpPr>
          <p:cNvPr id="6156" name="Подзаголовок 2"/>
          <p:cNvSpPr>
            <a:spLocks/>
          </p:cNvSpPr>
          <p:nvPr/>
        </p:nvSpPr>
        <p:spPr bwMode="auto">
          <a:xfrm>
            <a:off x="1476375" y="4365625"/>
            <a:ext cx="47259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ru-RU" altLang="ru-RU" b="1" dirty="0"/>
          </a:p>
          <a:p>
            <a:pPr eaLnBrk="1" hangingPunct="1">
              <a:spcBef>
                <a:spcPct val="20000"/>
              </a:spcBef>
            </a:pPr>
            <a:endParaRPr lang="ru-RU" alt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818" y="0"/>
            <a:ext cx="1092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Oval 4"/>
          <p:cNvSpPr>
            <a:spLocks noChangeArrowheads="1"/>
          </p:cNvSpPr>
          <p:nvPr/>
        </p:nvSpPr>
        <p:spPr bwMode="auto">
          <a:xfrm>
            <a:off x="8686800" y="661987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fld id="{E4A04EBC-F76C-43D6-8BCB-223DE7C63819}" type="slidenum">
              <a:rPr lang="ru-RU" altLang="ru-RU" smtClean="0">
                <a:ea typeface="Arial Unicode MS" pitchFamily="34" charset="-128"/>
                <a:cs typeface="Arial Unicode MS" pitchFamily="34" charset="-128"/>
              </a:rPr>
              <a:t>2</a:t>
            </a:fld>
            <a:endParaRPr lang="ru-RU" altLang="ru-RU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0825" y="188913"/>
            <a:ext cx="8424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1800" b="1" kern="0" smtClean="0">
                <a:solidFill>
                  <a:schemeClr val="tx1"/>
                </a:solidFill>
              </a:rPr>
              <a:t/>
            </a:r>
            <a:br>
              <a:rPr lang="en-US" sz="1800" b="1" kern="0" smtClean="0">
                <a:solidFill>
                  <a:schemeClr val="tx1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</a:rPr>
              <a:t/>
            </a:r>
            <a:br>
              <a:rPr lang="en-US" sz="1800" b="1" kern="0" smtClean="0">
                <a:solidFill>
                  <a:srgbClr val="000066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</a:br>
            <a:endParaRPr lang="ru-RU" sz="2400" b="1" kern="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03225" y="341313"/>
            <a:ext cx="8424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1800" b="1" kern="0" smtClean="0">
                <a:solidFill>
                  <a:schemeClr val="tx1"/>
                </a:solidFill>
              </a:rPr>
              <a:t/>
            </a:r>
            <a:br>
              <a:rPr lang="en-US" sz="1800" b="1" kern="0" smtClean="0">
                <a:solidFill>
                  <a:schemeClr val="tx1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</a:rPr>
              <a:t/>
            </a:r>
            <a:br>
              <a:rPr lang="en-US" sz="1800" b="1" kern="0" smtClean="0">
                <a:solidFill>
                  <a:srgbClr val="000066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</a:br>
            <a:endParaRPr lang="ru-RU" sz="2400" b="1" kern="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909240"/>
              </p:ext>
            </p:extLst>
          </p:nvPr>
        </p:nvGraphicFramePr>
        <p:xfrm>
          <a:off x="403224" y="188913"/>
          <a:ext cx="8272464" cy="3312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493707"/>
              </p:ext>
            </p:extLst>
          </p:nvPr>
        </p:nvGraphicFramePr>
        <p:xfrm>
          <a:off x="403224" y="3645023"/>
          <a:ext cx="8272463" cy="2974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818" y="0"/>
            <a:ext cx="1092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Oval 4"/>
          <p:cNvSpPr>
            <a:spLocks noChangeArrowheads="1"/>
          </p:cNvSpPr>
          <p:nvPr/>
        </p:nvSpPr>
        <p:spPr bwMode="auto">
          <a:xfrm>
            <a:off x="8686800" y="661987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fld id="{E4A04EBC-F76C-43D6-8BCB-223DE7C63819}" type="slidenum">
              <a:rPr lang="ru-RU" altLang="ru-RU" smtClean="0">
                <a:ea typeface="Arial Unicode MS" pitchFamily="34" charset="-128"/>
                <a:cs typeface="Arial Unicode MS" pitchFamily="34" charset="-128"/>
              </a:rPr>
              <a:t>3</a:t>
            </a:fld>
            <a:endParaRPr lang="ru-RU" altLang="ru-RU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0825" y="188913"/>
            <a:ext cx="8424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 lang="ru-RU" sz="1400" b="0" i="1" u="none" strike="noStrike" kern="1200" baseline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i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Динамика количества рыбодобывающих судов Мурманской области </a:t>
            </a:r>
          </a:p>
          <a:p>
            <a:pPr>
              <a:defRPr lang="ru-RU" sz="1400" b="0" i="1" u="none" strike="noStrike" kern="1200" baseline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i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состоянию на 1 января </a:t>
            </a:r>
          </a:p>
          <a:p>
            <a:pPr>
              <a:defRPr lang="ru-RU" sz="1400" b="0" i="1" u="none" strike="noStrike" kern="1200" baseline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i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(с разбивкой по возрастным группам)</a:t>
            </a:r>
            <a:endParaRPr lang="ru-RU" sz="1400" i="1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707904" y="842808"/>
            <a:ext cx="841724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1800" b="1" kern="0" smtClean="0">
                <a:solidFill>
                  <a:schemeClr val="tx1"/>
                </a:solidFill>
              </a:rPr>
              <a:t/>
            </a:r>
            <a:br>
              <a:rPr lang="en-US" sz="1800" b="1" kern="0" smtClean="0">
                <a:solidFill>
                  <a:schemeClr val="tx1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</a:rPr>
              <a:t/>
            </a:r>
            <a:br>
              <a:rPr lang="en-US" sz="1800" b="1" kern="0" smtClean="0">
                <a:solidFill>
                  <a:srgbClr val="000066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</a:br>
            <a:endParaRPr lang="ru-RU" sz="2400" b="1" kern="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24560"/>
              </p:ext>
            </p:extLst>
          </p:nvPr>
        </p:nvGraphicFramePr>
        <p:xfrm>
          <a:off x="364435" y="1196753"/>
          <a:ext cx="841513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06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818" y="0"/>
            <a:ext cx="1092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Oval 4"/>
          <p:cNvSpPr>
            <a:spLocks noChangeArrowheads="1"/>
          </p:cNvSpPr>
          <p:nvPr/>
        </p:nvSpPr>
        <p:spPr bwMode="auto">
          <a:xfrm>
            <a:off x="8686800" y="661987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fld id="{E4A04EBC-F76C-43D6-8BCB-223DE7C63819}" type="slidenum">
              <a:rPr lang="ru-RU" altLang="ru-RU" smtClean="0">
                <a:ea typeface="Arial Unicode MS" pitchFamily="34" charset="-128"/>
                <a:cs typeface="Arial Unicode MS" pitchFamily="34" charset="-128"/>
              </a:rPr>
              <a:t>4</a:t>
            </a:fld>
            <a:endParaRPr lang="ru-RU" altLang="ru-RU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0825" y="188913"/>
            <a:ext cx="8424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1800" b="1" kern="0" smtClean="0">
                <a:solidFill>
                  <a:schemeClr val="tx1"/>
                </a:solidFill>
              </a:rPr>
              <a:t/>
            </a:r>
            <a:br>
              <a:rPr lang="en-US" sz="1800" b="1" kern="0" smtClean="0">
                <a:solidFill>
                  <a:schemeClr val="tx1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</a:rPr>
              <a:t/>
            </a:r>
            <a:br>
              <a:rPr lang="en-US" sz="1800" b="1" kern="0" smtClean="0">
                <a:solidFill>
                  <a:srgbClr val="000066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</a:br>
            <a:endParaRPr lang="ru-RU" sz="2400" b="1" kern="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03225" y="341313"/>
            <a:ext cx="8424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1800" b="1" kern="0" smtClean="0">
                <a:solidFill>
                  <a:schemeClr val="tx1"/>
                </a:solidFill>
              </a:rPr>
              <a:t/>
            </a:r>
            <a:br>
              <a:rPr lang="en-US" sz="1800" b="1" kern="0" smtClean="0">
                <a:solidFill>
                  <a:schemeClr val="tx1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</a:rPr>
              <a:t/>
            </a:r>
            <a:br>
              <a:rPr lang="en-US" sz="1800" b="1" kern="0" smtClean="0">
                <a:solidFill>
                  <a:srgbClr val="000066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</a:br>
            <a:endParaRPr lang="ru-RU" sz="2400" b="1" kern="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98E5510-0D2C-5D44-9A76-90F49B60E8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95" y="2048021"/>
            <a:ext cx="2289858" cy="1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 descr="https://scontent-ams3-1.xx.fbcdn.net/v/t35.0-12/21742083_10155524679155490_477290100_o.png?oh=bee1b9a43e57c9ae52e575928bf0b510&amp;oe=59BB5952">
            <a:extLst>
              <a:ext uri="{FF2B5EF4-FFF2-40B4-BE49-F238E27FC236}">
                <a16:creationId xmlns="" xmlns:a16="http://schemas.microsoft.com/office/drawing/2014/main" id="{C8C75D50-C5E7-6D4B-9E68-03E756D510C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19" y="3861048"/>
            <a:ext cx="2811944" cy="1765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C82EF68-1A60-8140-BD78-519E096F980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53853"/>
            <a:ext cx="2492931" cy="15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65D71A4-FC83-3047-A734-E015F1C2A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763" y="3861048"/>
            <a:ext cx="2692832" cy="17659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D4AC7C6-2F19-BB48-A290-8AD7F8F27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3861048"/>
            <a:ext cx="2688394" cy="17659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3A3FD0F-198E-3C4F-9319-37F0B8A70E0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53853"/>
            <a:ext cx="1833502" cy="143199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795410" y="1010116"/>
            <a:ext cx="4110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ru-RU" sz="1400" b="0" i="1" u="none" strike="noStrike" kern="1200" baseline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i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к постройке проекты судов рыболовного флота: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9F892D5-B027-4747-9C26-C8A20010A9E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02" y="253453"/>
            <a:ext cx="1600200" cy="57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2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0"/>
            <a:ext cx="1092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8786813" y="6597650"/>
            <a:ext cx="357187" cy="26035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6</a:t>
            </a:r>
          </a:p>
        </p:txBody>
      </p:sp>
      <p:sp>
        <p:nvSpPr>
          <p:cNvPr id="20484" name="Rectangle 14"/>
          <p:cNvSpPr>
            <a:spLocks noChangeArrowheads="1"/>
          </p:cNvSpPr>
          <p:nvPr/>
        </p:nvSpPr>
        <p:spPr bwMode="auto">
          <a:xfrm>
            <a:off x="3773488" y="2898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100" smtClean="0">
                <a:solidFill>
                  <a:srgbClr val="000000"/>
                </a:solidFill>
                <a:cs typeface="Arial" panose="020B0604020202020204" pitchFamily="34" charset="0"/>
              </a:rPr>
              <a:t>млн. рублей</a:t>
            </a:r>
            <a:endParaRPr lang="ru-RU" altLang="ru-RU" sz="18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561975" y="714375"/>
            <a:ext cx="73517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0113" y="182563"/>
            <a:ext cx="84169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i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поддержка предприятий рыбохозяйственного комплекса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5125" y="3517900"/>
            <a:ext cx="4273550" cy="3016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предоставлены субсидии на возмещение части затрат на уплату процентов по кредитным договорам на приобретение сырья и вспомогательных материалов за счет средств областного бюджета в объеме </a:t>
            </a:r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6,04 </a:t>
            </a:r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рублей </a:t>
            </a: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трем </a:t>
            </a:r>
            <a:r>
              <a:rPr lang="ru-RU" sz="1800" b="1" dirty="0" err="1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рыбоперерабатывающим</a:t>
            </a: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предприятиям региона</a:t>
            </a:r>
            <a:r>
              <a:rPr lang="ru-RU" sz="1800" b="1" i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83150" y="3598863"/>
            <a:ext cx="40830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Предоставлены </a:t>
            </a: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на возмещение части затрат на уплату процентов по кредитам, полученным в российских кредитных организациях, на развитие </a:t>
            </a:r>
            <a:r>
              <a:rPr lang="ru-RU" sz="18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аквакультуры</a:t>
            </a:r>
            <a:endParaRPr lang="ru-RU" sz="3200" b="1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971">
            <a:off x="4110892" y="2314805"/>
            <a:ext cx="1246351" cy="1131890"/>
          </a:xfrm>
          <a:prstGeom prst="rect">
            <a:avLst/>
          </a:prstGeom>
        </p:spPr>
      </p:pic>
      <p:sp>
        <p:nvSpPr>
          <p:cNvPr id="18" name="Стрелка вправо 17"/>
          <p:cNvSpPr/>
          <p:nvPr/>
        </p:nvSpPr>
        <p:spPr>
          <a:xfrm rot="7722071">
            <a:off x="2164556" y="1042194"/>
            <a:ext cx="696913" cy="307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2623476" flipV="1">
            <a:off x="6367463" y="996950"/>
            <a:ext cx="60642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1425" y="2097727"/>
            <a:ext cx="2102387" cy="128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25400" dir="2700000">
              <a:prstClr val="black">
                <a:alpha val="50000"/>
              </a:prstClr>
            </a:innerShdw>
          </a:effectLst>
        </p:spPr>
      </p:pic>
      <p:pic>
        <p:nvPicPr>
          <p:cNvPr id="20493" name="Picture 14" descr="&amp;Kcy;&amp;acy;&amp;rcy;&amp;tcy;&amp;icy;&amp;ncy;&amp;kcy;&amp;icy; &amp;pcy;&amp;ocy; &amp;zcy;&amp;acy;&amp;pcy;&amp;rcy;&amp;ocy;&amp;scy;&amp;ucy; &amp;Ocy;&amp;Ocy;&amp;Ocy; «&amp;Rcy;&amp;ycy;&amp;bcy;&amp;ncy;&amp;ycy;&amp;iecy; &amp;mcy;&amp;acy;&amp;ncy;&amp;ucy;&amp;fcy;&amp;acy;&amp;kcy;&amp;tcy;&amp;ucy;&amp;rcy;&amp;ycy; &amp;Mcy;&amp;ucy;&amp;rcy;&amp;mcy;&amp;acy;&amp;ncy;&amp;scy;&amp;k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2192338"/>
            <a:ext cx="1879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TextBox 4"/>
          <p:cNvSpPr txBox="1">
            <a:spLocks noChangeArrowheads="1"/>
          </p:cNvSpPr>
          <p:nvPr/>
        </p:nvSpPr>
        <p:spPr bwMode="auto">
          <a:xfrm>
            <a:off x="61913" y="1536700"/>
            <a:ext cx="48212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1400" smtClean="0">
                <a:solidFill>
                  <a:prstClr val="black"/>
                </a:solidFill>
              </a:rPr>
              <a:t>Содействие повышению эффективности деятельности береговых рыбоперерабатывающих предприятий</a:t>
            </a:r>
          </a:p>
        </p:txBody>
      </p:sp>
      <p:sp>
        <p:nvSpPr>
          <p:cNvPr id="20495" name="TextBox 5"/>
          <p:cNvSpPr txBox="1">
            <a:spLocks noChangeArrowheads="1"/>
          </p:cNvSpPr>
          <p:nvPr/>
        </p:nvSpPr>
        <p:spPr bwMode="auto">
          <a:xfrm>
            <a:off x="5421313" y="1357313"/>
            <a:ext cx="3176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mtClean="0">
                <a:solidFill>
                  <a:prstClr val="black"/>
                </a:solidFill>
              </a:rPr>
              <a:t>Стимулирование развития аквакультуры </a:t>
            </a:r>
          </a:p>
        </p:txBody>
      </p:sp>
    </p:spTree>
    <p:extLst>
      <p:ext uri="{BB962C8B-B14F-4D97-AF65-F5344CB8AC3E}">
        <p14:creationId xmlns:p14="http://schemas.microsoft.com/office/powerpoint/2010/main" val="4071970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818" y="0"/>
            <a:ext cx="1092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Oval 4"/>
          <p:cNvSpPr>
            <a:spLocks noChangeArrowheads="1"/>
          </p:cNvSpPr>
          <p:nvPr/>
        </p:nvSpPr>
        <p:spPr bwMode="auto">
          <a:xfrm>
            <a:off x="8686800" y="661987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fld id="{E4A04EBC-F76C-43D6-8BCB-223DE7C63819}" type="slidenum">
              <a:rPr lang="ru-RU" altLang="ru-RU" smtClean="0">
                <a:ea typeface="Arial Unicode MS" pitchFamily="34" charset="-128"/>
                <a:cs typeface="Arial Unicode MS" pitchFamily="34" charset="-128"/>
              </a:rPr>
              <a:t>6</a:t>
            </a:fld>
            <a:endParaRPr lang="ru-RU" altLang="ru-RU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0825" y="188913"/>
            <a:ext cx="8424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ru-RU" sz="1800" b="1" kern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1800" b="1" kern="0" smtClean="0">
                <a:solidFill>
                  <a:schemeClr val="tx1"/>
                </a:solidFill>
              </a:rPr>
              <a:t/>
            </a:r>
            <a:br>
              <a:rPr lang="en-US" sz="1800" b="1" kern="0" smtClean="0">
                <a:solidFill>
                  <a:schemeClr val="tx1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</a:rPr>
              <a:t/>
            </a:r>
            <a:br>
              <a:rPr lang="en-US" sz="1800" b="1" kern="0" smtClean="0">
                <a:solidFill>
                  <a:srgbClr val="000066"/>
                </a:solidFill>
              </a:rPr>
            </a:br>
            <a:r>
              <a:rPr lang="en-US" sz="1800" b="1" kern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ru-RU" sz="2500" b="1" kern="0" smtClean="0">
                <a:solidFill>
                  <a:srgbClr val="000066"/>
                </a:solidFill>
                <a:latin typeface="Tahoma" pitchFamily="34" charset="0"/>
              </a:rPr>
            </a:br>
            <a:endParaRPr lang="ru-RU" sz="2400" b="1" kern="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564826"/>
              </p:ext>
            </p:extLst>
          </p:nvPr>
        </p:nvGraphicFramePr>
        <p:xfrm>
          <a:off x="250824" y="980728"/>
          <a:ext cx="8785671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243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1403648" y="703361"/>
            <a:ext cx="60388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 lang="ru-RU" sz="1400" b="0" i="1" u="none" strike="noStrike" kern="1200" baseline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altLang="ru-RU" sz="1400" i="1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altLang="ru-RU" sz="1400" i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рыбной </a:t>
            </a:r>
            <a:r>
              <a:rPr lang="ru-RU" altLang="ru-RU" sz="1400" i="1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продукцией внутреннего рынка</a:t>
            </a:r>
            <a:endParaRPr lang="ru-RU" altLang="ru-RU" sz="1400" i="1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6632"/>
            <a:ext cx="819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8686800" y="661987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ru-RU" altLang="ru-RU" dirty="0">
                <a:ea typeface="Arial Unicode MS" pitchFamily="34" charset="-128"/>
                <a:cs typeface="Arial Unicode MS" pitchFamily="34" charset="-128"/>
              </a:rPr>
              <a:t>7</a:t>
            </a:r>
            <a:endParaRPr lang="ru-RU" altLang="ru-RU" dirty="0"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8" name="Содержимое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05476559"/>
              </p:ext>
            </p:extLst>
          </p:nvPr>
        </p:nvGraphicFramePr>
        <p:xfrm>
          <a:off x="457200" y="1357298"/>
          <a:ext cx="7211144" cy="476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818" y="0"/>
            <a:ext cx="1092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4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1818565" y="994119"/>
            <a:ext cx="60388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 lang="ru-RU" sz="1400" b="0" i="1" u="none" strike="noStrike" kern="1200" baseline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altLang="ru-RU" sz="1400" i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 «Экспорт продукции АПК»</a:t>
            </a:r>
          </a:p>
        </p:txBody>
      </p:sp>
      <p:pic>
        <p:nvPicPr>
          <p:cNvPr id="6147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19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0998" y="1626441"/>
            <a:ext cx="4358423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cs typeface="+mn-cs"/>
              </a:rPr>
              <a:t>Цель: </a:t>
            </a:r>
            <a:r>
              <a:rPr lang="ru-RU" sz="1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cs typeface="+mn-cs"/>
              </a:rPr>
              <a:t>Достижение объема экспорта продукции АПК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  <a:cs typeface="+mn-cs"/>
              </a:rPr>
              <a:t> (в стоимостном выражении) в размере 1,9 млрд. долларов США к концу 2024 году за счет: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3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создания новой </a:t>
            </a: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/>
            </a:r>
            <a:b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товарной </a:t>
            </a:r>
            <a:r>
              <a:rPr lang="ru-RU" sz="13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массы </a:t>
            </a: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/>
            </a:r>
            <a:b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(</a:t>
            </a:r>
            <a:r>
              <a:rPr lang="ru-RU" sz="13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в том числе с </a:t>
            </a: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/>
            </a:r>
            <a:b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высокой добавленной </a:t>
            </a:r>
            <a:b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стоимостью);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350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3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создания экспортно-ориентированной товаропроводящей инфраструктуры</a:t>
            </a: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;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350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3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устранения торговых барьеров (тарифных и нетарифных) для обеспечения доступа продукции АПК на целевые рынки </a:t>
            </a: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;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350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3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создания системы </a:t>
            </a: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продвижения </a:t>
            </a:r>
            <a:r>
              <a:rPr lang="ru-RU" sz="13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и </a:t>
            </a:r>
            <a:r>
              <a:rPr lang="ru-RU" sz="135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позиционирования продукции </a:t>
            </a:r>
            <a:r>
              <a:rPr lang="ru-RU" sz="13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АПК </a:t>
            </a: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302966"/>
              </p:ext>
            </p:extLst>
          </p:nvPr>
        </p:nvGraphicFramePr>
        <p:xfrm>
          <a:off x="4858462" y="1626439"/>
          <a:ext cx="4029492" cy="493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8686800" y="661987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ru-RU" altLang="ru-RU" dirty="0" smtClean="0">
                <a:ea typeface="Arial Unicode MS" pitchFamily="34" charset="-128"/>
                <a:cs typeface="Arial Unicode MS" pitchFamily="34" charset="-128"/>
              </a:rPr>
              <a:t>8</a:t>
            </a:r>
            <a:endParaRPr lang="ru-RU" altLang="ru-RU" dirty="0"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20" descr="IMG_78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2664939"/>
            <a:ext cx="1512168" cy="12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818" y="0"/>
            <a:ext cx="1092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8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Documents and Settings\yuriryab\Рабочий стол\Карта России-Мурманс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502525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395288" y="5157788"/>
            <a:ext cx="66468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ru-RU" altLang="ru-RU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Благодарю за </a:t>
            </a:r>
            <a:r>
              <a:rPr lang="ru-RU" altLang="ru-RU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внимание!</a:t>
            </a:r>
            <a:endParaRPr lang="ru-RU" altLang="ru-RU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0"/>
            <a:ext cx="72723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ru-RU" altLang="ru-RU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09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-14288"/>
            <a:ext cx="1658938" cy="101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3348</TotalTime>
  <Words>336</Words>
  <Application>Microsoft Office PowerPoint</Application>
  <PresentationFormat>Экран (4:3)</PresentationFormat>
  <Paragraphs>75</Paragraphs>
  <Slides>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Arial Unicode MS</vt:lpstr>
      <vt:lpstr>Arial</vt:lpstr>
      <vt:lpstr>Calibri</vt:lpstr>
      <vt:lpstr>Calibri Light</vt:lpstr>
      <vt:lpstr>Century Gothic</vt:lpstr>
      <vt:lpstr>Tahoma</vt:lpstr>
      <vt:lpstr>Times New Roman</vt:lpstr>
      <vt:lpstr>Оформление по умолчанию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Комитет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Аквакультура</dc:title>
  <dc:creator>Alekseev</dc:creator>
  <cp:lastModifiedBy>Алексеев А.В.</cp:lastModifiedBy>
  <cp:revision>148</cp:revision>
  <cp:lastPrinted>2014-05-08T05:29:13Z</cp:lastPrinted>
  <dcterms:created xsi:type="dcterms:W3CDTF">2010-03-10T19:28:02Z</dcterms:created>
  <dcterms:modified xsi:type="dcterms:W3CDTF">2019-03-18T12:07:03Z</dcterms:modified>
</cp:coreProperties>
</file>