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theme/themeOverride1.xml" ContentType="application/vnd.openxmlformats-officedocument.themeOverride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0"/>
  </p:notesMasterIdLst>
  <p:sldIdLst>
    <p:sldId id="263" r:id="rId2"/>
    <p:sldId id="256" r:id="rId3"/>
    <p:sldId id="257" r:id="rId4"/>
    <p:sldId id="258" r:id="rId5"/>
    <p:sldId id="259" r:id="rId6"/>
    <p:sldId id="262" r:id="rId7"/>
    <p:sldId id="261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37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tvinceva_va\Desktop\&#1086;%20&#1056;&#1093;%20&#1082;&#1086;&#1084;&#1087;&#1083;&#1077;&#1089;&#1082;\&#1051;&#1080;&#1089;&#1090;%20Microsoft%20Exce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tvinceva_va\Desktop\&#1086;%20&#1056;&#1093;%20&#1082;&#1086;&#1084;&#1087;&#1083;&#1077;&#1089;&#1082;\&#1051;&#1080;&#1089;&#1090;%20Microsoft%20Exce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tvinceva_va\Desktop\&#1086;%20&#1056;&#1093;%20&#1082;&#1086;&#1084;&#1087;&#1083;&#1077;&#1089;&#1082;\&#1051;&#1080;&#1089;&#1090;%20Microsoft%20Exce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tvinceva_va\Desktop\&#1086;%20&#1056;&#1093;%20&#1082;&#1086;&#1084;&#1087;&#1083;&#1077;&#1089;&#1082;\&#1051;&#1080;&#1089;&#1090;%20Microsoft%20Excel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litvinceva_va\Desktop\&#1086;%20&#1056;&#1093;%20&#1082;&#1086;&#1084;&#1087;&#1083;&#1077;&#1089;&#1082;\&#1051;&#1080;&#1089;&#1090;%20Microsoft%20Excel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itvinceva_va\Desktop\&#1086;%20&#1056;&#1093;%20&#1082;&#1086;&#1084;&#1087;&#1083;&#1077;&#1089;&#1082;\&#1051;&#1080;&#1089;&#1090;%20Microsoft%20Excel.xlsx" TargetMode="External"/><Relationship Id="rId1" Type="http://schemas.openxmlformats.org/officeDocument/2006/relationships/themeOverride" Target="../theme/themeOverride1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litvinceva_va\Desktop\&#1086;%20&#1056;&#1093;%20&#1082;&#1086;&#1084;&#1087;&#1083;&#1077;&#1089;&#1082;\&#1051;&#1080;&#1089;&#1090;%20Microsoft%20Excel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tvinceva_va\Desktop\&#1086;%20&#1056;&#1093;%20&#1082;&#1086;&#1084;&#1087;&#1083;&#1077;&#1089;&#1082;\&#1051;&#1080;&#1089;&#1090;%20Microsoft%20Excel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itvinceva_va\Desktop\&#1086;%20&#1056;&#1093;%20&#1082;&#1086;&#1084;&#1087;&#1083;&#1077;&#1089;&#1082;\&#1051;&#1080;&#1089;&#1090;%20Microsoft%20Excel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Лист1!$C$3</c:f>
              <c:strCache>
                <c:ptCount val="1"/>
                <c:pt idx="0">
                  <c:v>Добыча (вылов) водных биоресурсов в 2013-2018 гг. (тыс. тонн)</c:v>
                </c:pt>
              </c:strCache>
            </c:strRef>
          </c:tx>
          <c:spPr>
            <a:solidFill>
              <a:srgbClr val="007F7F"/>
            </a:solidFill>
            <a:ln>
              <a:solidFill>
                <a:schemeClr val="accent1">
                  <a:lumMod val="25000"/>
                </a:schemeClr>
              </a:solidFill>
            </a:ln>
          </c:spPr>
          <c:invertIfNegative val="1"/>
          <c:dLbls>
            <c:numFmt formatCode="#,##0" sourceLinked="0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 b="1">
                    <a:solidFill>
                      <a:schemeClr val="accent3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Лист1!$B$4:$B$9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Лист1!$C$4:$C$9</c:f>
              <c:numCache>
                <c:formatCode>General</c:formatCode>
                <c:ptCount val="6"/>
                <c:pt idx="0">
                  <c:v>4297</c:v>
                </c:pt>
                <c:pt idx="1">
                  <c:v>4235</c:v>
                </c:pt>
                <c:pt idx="2">
                  <c:v>4457</c:v>
                </c:pt>
                <c:pt idx="3">
                  <c:v>4761</c:v>
                </c:pt>
                <c:pt idx="4">
                  <c:v>4774</c:v>
                </c:pt>
                <c:pt idx="5">
                  <c:v>5032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00BFBF"/>
                  </a:solidFill>
                  <a:ln>
                    <a:solidFill>
                      <a:schemeClr val="accent1">
                        <a:lumMod val="25000"/>
                      </a:schemeClr>
                    </a:solidFill>
                  </a:ln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6"/>
        <c:axId val="115650560"/>
        <c:axId val="96143616"/>
      </c:barChart>
      <c:catAx>
        <c:axId val="115650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accent3">
                    <a:lumMod val="50000"/>
                  </a:schemeClr>
                </a:solidFill>
              </a:defRPr>
            </a:pPr>
            <a:endParaRPr lang="ru-RU"/>
          </a:p>
        </c:txPr>
        <c:crossAx val="96143616"/>
        <c:crosses val="autoZero"/>
        <c:auto val="1"/>
        <c:lblAlgn val="ctr"/>
        <c:lblOffset val="100"/>
        <c:noMultiLvlLbl val="0"/>
      </c:catAx>
      <c:valAx>
        <c:axId val="96143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accent3">
                    <a:lumMod val="50000"/>
                  </a:schemeClr>
                </a:solidFill>
              </a:defRPr>
            </a:pPr>
            <a:endParaRPr lang="ru-RU"/>
          </a:p>
        </c:txPr>
        <c:crossAx val="115650560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effectLst>
      <a:outerShdw blurRad="50800" dist="38100" dir="2700000" algn="tl" rotWithShape="0">
        <a:prstClr val="black">
          <a:alpha val="40000"/>
        </a:prstClr>
      </a:outerShdw>
    </a:effectLst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Лист1!$C$14</c:f>
              <c:strCache>
                <c:ptCount val="1"/>
                <c:pt idx="0">
                  <c:v>Экспорт  рыбной продукции  в 2013-2018 гг. (тыс. тонн)</c:v>
                </c:pt>
              </c:strCache>
            </c:strRef>
          </c:tx>
          <c:spPr>
            <a:solidFill>
              <a:srgbClr val="3737A7"/>
            </a:solidFill>
          </c:spPr>
          <c:invertIfNegative val="0"/>
          <c:dLbls>
            <c:numFmt formatCode="#,##0" sourceLinked="0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Лист1!$B$15:$B$20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Лист1!$C$15:$C$20</c:f>
              <c:numCache>
                <c:formatCode>General</c:formatCode>
                <c:ptCount val="6"/>
                <c:pt idx="0">
                  <c:v>1883</c:v>
                </c:pt>
                <c:pt idx="1">
                  <c:v>1705</c:v>
                </c:pt>
                <c:pt idx="2">
                  <c:v>1802</c:v>
                </c:pt>
                <c:pt idx="3">
                  <c:v>1912</c:v>
                </c:pt>
                <c:pt idx="4">
                  <c:v>2140</c:v>
                </c:pt>
                <c:pt idx="5">
                  <c:v>2236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6"/>
        <c:axId val="115654144"/>
        <c:axId val="96145920"/>
      </c:barChart>
      <c:catAx>
        <c:axId val="115654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6145920"/>
        <c:crosses val="autoZero"/>
        <c:auto val="1"/>
        <c:lblAlgn val="ctr"/>
        <c:lblOffset val="100"/>
        <c:noMultiLvlLbl val="0"/>
      </c:catAx>
      <c:valAx>
        <c:axId val="961459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solidFill>
            <a:schemeClr val="bg1"/>
          </a:solidFill>
        </c:spPr>
        <c:crossAx val="115654144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effectLst>
      <a:outerShdw blurRad="50800" dist="38100" dir="2700000" algn="tl" rotWithShape="0">
        <a:prstClr val="black">
          <a:alpha val="40000"/>
        </a:prstClr>
      </a:outerShdw>
    </a:effectLst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Лист1!$C$24</c:f>
              <c:strCache>
                <c:ptCount val="1"/>
                <c:pt idx="0">
                  <c:v>Импорт  рыбной продукции  в 2013-2018 гг. (тыс. тонн)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c:spPr>
          <c:invertIfNegative val="0"/>
          <c:dLbls>
            <c:numFmt formatCode="#,##0" sourceLinked="0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b="1">
                    <a:solidFill>
                      <a:schemeClr val="tx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Лист1!$B$25:$B$30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Лист1!$C$25:$C$30</c:f>
              <c:numCache>
                <c:formatCode>General</c:formatCode>
                <c:ptCount val="6"/>
                <c:pt idx="0">
                  <c:v>1014</c:v>
                </c:pt>
                <c:pt idx="1">
                  <c:v>888</c:v>
                </c:pt>
                <c:pt idx="2">
                  <c:v>560</c:v>
                </c:pt>
                <c:pt idx="3">
                  <c:v>512</c:v>
                </c:pt>
                <c:pt idx="4">
                  <c:v>595</c:v>
                </c:pt>
                <c:pt idx="5">
                  <c:v>599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6"/>
        <c:axId val="117473280"/>
        <c:axId val="96147648"/>
      </c:barChart>
      <c:catAx>
        <c:axId val="117473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6147648"/>
        <c:crosses val="autoZero"/>
        <c:auto val="1"/>
        <c:lblAlgn val="ctr"/>
        <c:lblOffset val="100"/>
        <c:noMultiLvlLbl val="0"/>
      </c:catAx>
      <c:valAx>
        <c:axId val="96147648"/>
        <c:scaling>
          <c:orientation val="minMax"/>
          <c:max val="25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solidFill>
            <a:schemeClr val="bg1"/>
          </a:solidFill>
        </c:spPr>
        <c:crossAx val="117473280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effectLst>
      <a:outerShdw blurRad="50800" dist="38100" dir="2700000" algn="tl" rotWithShape="0">
        <a:prstClr val="black">
          <a:alpha val="40000"/>
        </a:prstClr>
      </a:outerShdw>
    </a:effectLst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Лист1!$C$35</c:f>
              <c:strCache>
                <c:ptCount val="1"/>
                <c:pt idx="0">
                  <c:v>Налоги отрасли за период 9 месяцев в 2016 - 2018 гг. (млн. руб.)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dLbls>
            <c:numFmt formatCode="#,##0" sourceLinked="0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Лист1!$B$36:$B$38</c:f>
              <c:strCache>
                <c:ptCount val="3"/>
                <c:pt idx="0">
                  <c:v>9 мес. 2016 г.</c:v>
                </c:pt>
                <c:pt idx="1">
                  <c:v>9 мес. 2017 г.</c:v>
                </c:pt>
                <c:pt idx="2">
                  <c:v>9 мес. 2018 г.</c:v>
                </c:pt>
              </c:strCache>
            </c:strRef>
          </c:cat>
          <c:val>
            <c:numRef>
              <c:f>Лист1!$C$36:$C$38</c:f>
              <c:numCache>
                <c:formatCode>General</c:formatCode>
                <c:ptCount val="3"/>
                <c:pt idx="0">
                  <c:v>15687</c:v>
                </c:pt>
                <c:pt idx="1">
                  <c:v>18483</c:v>
                </c:pt>
                <c:pt idx="2">
                  <c:v>20058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6"/>
        <c:axId val="117475840"/>
        <c:axId val="135259264"/>
      </c:barChart>
      <c:catAx>
        <c:axId val="117475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accent3">
                    <a:lumMod val="50000"/>
                  </a:schemeClr>
                </a:solidFill>
              </a:defRPr>
            </a:pPr>
            <a:endParaRPr lang="ru-RU"/>
          </a:p>
        </c:txPr>
        <c:crossAx val="135259264"/>
        <c:crosses val="autoZero"/>
        <c:auto val="1"/>
        <c:lblAlgn val="ctr"/>
        <c:lblOffset val="100"/>
        <c:noMultiLvlLbl val="0"/>
      </c:catAx>
      <c:valAx>
        <c:axId val="135259264"/>
        <c:scaling>
          <c:orientation val="minMax"/>
          <c:max val="3000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spPr>
          <a:solidFill>
            <a:schemeClr val="bg1"/>
          </a:solidFill>
        </c:spPr>
        <c:txPr>
          <a:bodyPr/>
          <a:lstStyle/>
          <a:p>
            <a:pPr>
              <a:defRPr>
                <a:solidFill>
                  <a:schemeClr val="accent3">
                    <a:lumMod val="50000"/>
                  </a:schemeClr>
                </a:solidFill>
              </a:defRPr>
            </a:pPr>
            <a:endParaRPr lang="ru-RU"/>
          </a:p>
        </c:txPr>
        <c:crossAx val="117475840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effectLst>
      <a:outerShdw blurRad="50800" dist="38100" dir="2700000" algn="tl" rotWithShape="0">
        <a:prstClr val="black">
          <a:alpha val="40000"/>
        </a:prstClr>
      </a:outerShdw>
    </a:effectLst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Лист1!$C$41</c:f>
              <c:strCache>
                <c:ptCount val="1"/>
                <c:pt idx="0">
                  <c:v>Динамика роста поступлений налогов от предприятий отрасли в 2013 - 2017 гг. (млн. руб.)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dLbls>
            <c:numFmt formatCode="#,##0" sourceLinked="0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Лист1!$B$42:$B$46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Лист1!$C$42:$C$46</c:f>
              <c:numCache>
                <c:formatCode>General</c:formatCode>
                <c:ptCount val="5"/>
                <c:pt idx="0">
                  <c:v>9110</c:v>
                </c:pt>
                <c:pt idx="1">
                  <c:v>10497</c:v>
                </c:pt>
                <c:pt idx="2">
                  <c:v>17607</c:v>
                </c:pt>
                <c:pt idx="3">
                  <c:v>22271</c:v>
                </c:pt>
                <c:pt idx="4">
                  <c:v>24650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6"/>
        <c:axId val="117476864"/>
        <c:axId val="135260992"/>
      </c:barChart>
      <c:catAx>
        <c:axId val="117476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accent3">
                    <a:lumMod val="50000"/>
                  </a:schemeClr>
                </a:solidFill>
              </a:defRPr>
            </a:pPr>
            <a:endParaRPr lang="ru-RU"/>
          </a:p>
        </c:txPr>
        <c:crossAx val="135260992"/>
        <c:crosses val="autoZero"/>
        <c:auto val="1"/>
        <c:lblAlgn val="ctr"/>
        <c:lblOffset val="100"/>
        <c:noMultiLvlLbl val="0"/>
      </c:catAx>
      <c:valAx>
        <c:axId val="135260992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spPr>
          <a:solidFill>
            <a:schemeClr val="bg1"/>
          </a:solidFill>
        </c:spPr>
        <c:txPr>
          <a:bodyPr/>
          <a:lstStyle/>
          <a:p>
            <a:pPr>
              <a:defRPr>
                <a:solidFill>
                  <a:schemeClr val="accent3">
                    <a:lumMod val="50000"/>
                  </a:schemeClr>
                </a:solidFill>
              </a:defRPr>
            </a:pPr>
            <a:endParaRPr lang="ru-RU"/>
          </a:p>
        </c:txPr>
        <c:crossAx val="117476864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effectLst>
      <a:outerShdw blurRad="50800" dist="38100" dir="2700000" algn="tl" rotWithShape="0">
        <a:prstClr val="black">
          <a:alpha val="40000"/>
        </a:prstClr>
      </a:outerShdw>
    </a:effectLst>
  </c:sp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Лист1!$C$50</c:f>
              <c:strCache>
                <c:ptCount val="1"/>
                <c:pt idx="0">
                  <c:v>Динамика роста прибыли предприятий отрасли в 2013 - 2018 гг. (млрд. руб.)</c:v>
                </c:pt>
              </c:strCache>
            </c:strRef>
          </c:tx>
          <c:spPr>
            <a:solidFill>
              <a:srgbClr val="3399FF"/>
            </a:solidFill>
            <a:ln>
              <a:solidFill>
                <a:schemeClr val="accent1">
                  <a:lumMod val="25000"/>
                </a:schemeClr>
              </a:solidFill>
            </a:ln>
          </c:spPr>
          <c:invertIfNegative val="1"/>
          <c:dLbls>
            <c:numFmt formatCode="#,##0" sourceLinked="0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 b="1">
                    <a:solidFill>
                      <a:schemeClr val="accent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Лист1!$B$51:$B$56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Лист1!$C$51:$C$56</c:f>
              <c:numCache>
                <c:formatCode>General</c:formatCode>
                <c:ptCount val="6"/>
                <c:pt idx="0">
                  <c:v>25</c:v>
                </c:pt>
                <c:pt idx="1">
                  <c:v>21</c:v>
                </c:pt>
                <c:pt idx="2">
                  <c:v>67</c:v>
                </c:pt>
                <c:pt idx="3">
                  <c:v>83</c:v>
                </c:pt>
                <c:pt idx="4">
                  <c:v>85</c:v>
                </c:pt>
                <c:pt idx="5">
                  <c:v>104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00BFBF"/>
                  </a:solidFill>
                  <a:ln>
                    <a:solidFill>
                      <a:schemeClr val="accent1">
                        <a:lumMod val="25000"/>
                      </a:schemeClr>
                    </a:solidFill>
                  </a:ln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6"/>
        <c:axId val="135963648"/>
        <c:axId val="135262720"/>
      </c:barChart>
      <c:catAx>
        <c:axId val="13596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accent1">
                    <a:lumMod val="25000"/>
                  </a:schemeClr>
                </a:solidFill>
              </a:defRPr>
            </a:pPr>
            <a:endParaRPr lang="ru-RU"/>
          </a:p>
        </c:txPr>
        <c:crossAx val="135262720"/>
        <c:crosses val="autoZero"/>
        <c:auto val="1"/>
        <c:lblAlgn val="ctr"/>
        <c:lblOffset val="100"/>
        <c:noMultiLvlLbl val="0"/>
      </c:catAx>
      <c:valAx>
        <c:axId val="1352627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accent1">
                    <a:lumMod val="25000"/>
                  </a:schemeClr>
                </a:solidFill>
              </a:defRPr>
            </a:pPr>
            <a:endParaRPr lang="ru-RU"/>
          </a:p>
        </c:txPr>
        <c:crossAx val="135963648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effectLst>
      <a:outerShdw blurRad="50800" dist="38100" dir="2700000" algn="tl" rotWithShape="0">
        <a:prstClr val="black">
          <a:alpha val="40000"/>
        </a:prstClr>
      </a:outerShdw>
    </a:effectLst>
  </c:sp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ser>
          <c:idx val="0"/>
          <c:order val="0"/>
          <c:dLbls>
            <c:dLbl>
              <c:idx val="0"/>
              <c:layout>
                <c:manualLayout>
                  <c:x val="-0.31973211641698113"/>
                  <c:y val="0.19720638629879916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>
                        <a:solidFill>
                          <a:schemeClr val="bg1"/>
                        </a:solidFill>
                      </a:rPr>
                      <a:t>9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42053683019612903"/>
                  <c:y val="-0.15620146430781606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 smtClean="0">
                        <a:solidFill>
                          <a:schemeClr val="bg1"/>
                        </a:solidFill>
                      </a:rPr>
                      <a:t>24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Лист1!$I$141:$I$142</c:f>
              <c:strCache>
                <c:ptCount val="2"/>
                <c:pt idx="0">
                  <c:v>Дальневосточный рыбохозяйственный бассейн</c:v>
                </c:pt>
                <c:pt idx="1">
                  <c:v>Северный рыбохозяйственный бассейн</c:v>
                </c:pt>
              </c:strCache>
            </c:strRef>
          </c:cat>
          <c:val>
            <c:numRef>
              <c:f>Лист1!$J$141:$J$142</c:f>
              <c:numCache>
                <c:formatCode>General</c:formatCode>
                <c:ptCount val="2"/>
                <c:pt idx="0">
                  <c:v>9</c:v>
                </c:pt>
                <c:pt idx="1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60"/>
        <c:holeSize val="50"/>
      </c:doughnutChart>
    </c:plotArea>
    <c:plotVisOnly val="1"/>
    <c:dispBlanksAs val="gap"/>
    <c:showDLblsOverMax val="0"/>
  </c:chart>
  <c:spPr>
    <a:solidFill>
      <a:schemeClr val="bg1"/>
    </a:solidFill>
    <a:effectLst>
      <a:outerShdw blurRad="50800" dist="38100" dir="2700000" algn="tl" rotWithShape="0">
        <a:prstClr val="black">
          <a:alpha val="40000"/>
        </a:prstClr>
      </a:outerShdw>
    </a:effectLst>
  </c:sp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Лист1!$J$146</c:f>
              <c:strCache>
                <c:ptCount val="1"/>
                <c:pt idx="0">
                  <c:v>построено судов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Лист1!$I$147:$I$148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Лист1!$J$147:$J$148</c:f>
              <c:numCache>
                <c:formatCode>General</c:formatCode>
                <c:ptCount val="2"/>
                <c:pt idx="0">
                  <c:v>4</c:v>
                </c:pt>
                <c:pt idx="1">
                  <c:v>6</c:v>
                </c:pt>
              </c:numCache>
            </c:numRef>
          </c:val>
        </c:ser>
        <c:ser>
          <c:idx val="1"/>
          <c:order val="1"/>
          <c:tx>
            <c:strRef>
              <c:f>Лист1!$K$146</c:f>
              <c:strCache>
                <c:ptCount val="1"/>
                <c:pt idx="0">
                  <c:v>построено заводов</c:v>
                </c:pt>
              </c:strCache>
            </c:strRef>
          </c:tx>
          <c:spPr>
            <a:solidFill>
              <a:schemeClr val="tx1">
                <a:lumMod val="40000"/>
                <a:lumOff val="6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Лист1!$I$147:$I$148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Лист1!$K$147:$K$148</c:f>
              <c:numCache>
                <c:formatCode>General</c:formatCode>
                <c:ptCount val="2"/>
                <c:pt idx="1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6183808"/>
        <c:axId val="111009792"/>
      </c:barChart>
      <c:catAx>
        <c:axId val="136183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1009792"/>
        <c:crosses val="autoZero"/>
        <c:auto val="1"/>
        <c:lblAlgn val="ctr"/>
        <c:lblOffset val="100"/>
        <c:noMultiLvlLbl val="0"/>
      </c:catAx>
      <c:valAx>
        <c:axId val="1110097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618380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bg1"/>
    </a:solidFill>
    <a:effectLst>
      <a:outerShdw blurRad="50800" dist="38100" dir="2700000" algn="tl" rotWithShape="0">
        <a:prstClr val="black">
          <a:alpha val="40000"/>
        </a:prstClr>
      </a:outerShdw>
    </a:effectLst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Лист1!$Q$82</c:f>
              <c:strCache>
                <c:ptCount val="1"/>
                <c:pt idx="0">
                  <c:v>Общее количество оформленных рыбопромысловых  судов</c:v>
                </c:pt>
              </c:strCache>
            </c:strRef>
          </c:tx>
          <c:spPr>
            <a:solidFill>
              <a:srgbClr val="7575D1"/>
            </a:solidFill>
            <a:ln>
              <a:solidFill>
                <a:schemeClr val="accent1">
                  <a:lumMod val="25000"/>
                </a:schemeClr>
              </a:solidFill>
            </a:ln>
          </c:spPr>
          <c:invertIfNegative val="1"/>
          <c:dLbls>
            <c:numFmt formatCode="#,##0" sourceLinked="0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 b="1">
                    <a:solidFill>
                      <a:schemeClr val="tx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Лист1!$P$83:$P$87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Лист1!$Q$83:$Q$87</c:f>
              <c:numCache>
                <c:formatCode>General</c:formatCode>
                <c:ptCount val="5"/>
                <c:pt idx="0">
                  <c:v>1672</c:v>
                </c:pt>
                <c:pt idx="1">
                  <c:v>1575</c:v>
                </c:pt>
                <c:pt idx="2">
                  <c:v>1717</c:v>
                </c:pt>
                <c:pt idx="3">
                  <c:v>1760</c:v>
                </c:pt>
                <c:pt idx="4">
                  <c:v>1660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00BFBF"/>
                  </a:solidFill>
                  <a:ln>
                    <a:solidFill>
                      <a:schemeClr val="accent1">
                        <a:lumMod val="25000"/>
                      </a:schemeClr>
                    </a:solidFill>
                  </a:ln>
                </c14:spPr>
              </c14:invertSolidFillFmt>
            </c:ext>
          </c:extLst>
        </c:ser>
        <c:ser>
          <c:idx val="1"/>
          <c:order val="1"/>
          <c:tx>
            <c:strRef>
              <c:f>Лист1!$R$82</c:f>
              <c:strCache>
                <c:ptCount val="1"/>
                <c:pt idx="0">
                  <c:v>Количество судов, оформленных  при вывозе продукции морского промысла на экспорт</c:v>
                </c:pt>
              </c:strCache>
            </c:strRef>
          </c:tx>
          <c:spPr>
            <a:solidFill>
              <a:srgbClr val="4C4C72">
                <a:lumMod val="75000"/>
              </a:srgbClr>
            </a:solidFill>
            <a:ln>
              <a:solidFill>
                <a:srgbClr val="A5A5A5">
                  <a:lumMod val="50000"/>
                </a:srgbClr>
              </a:solidFill>
            </a:ln>
          </c:spPr>
          <c:invertIfNegative val="0"/>
          <c:dLbls>
            <c:spPr>
              <a:solidFill>
                <a:sysClr val="window" lastClr="FFFFFF"/>
              </a:solidFill>
            </c:spPr>
            <c:txPr>
              <a:bodyPr/>
              <a:lstStyle/>
              <a:p>
                <a:pPr>
                  <a:defRPr b="1">
                    <a:solidFill>
                      <a:schemeClr val="accent5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Лист1!$P$83:$P$87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Лист1!$R$83:$R$87</c:f>
              <c:numCache>
                <c:formatCode>General</c:formatCode>
                <c:ptCount val="5"/>
                <c:pt idx="0">
                  <c:v>58</c:v>
                </c:pt>
                <c:pt idx="1">
                  <c:v>72</c:v>
                </c:pt>
                <c:pt idx="2">
                  <c:v>102</c:v>
                </c:pt>
                <c:pt idx="3">
                  <c:v>118</c:v>
                </c:pt>
                <c:pt idx="4">
                  <c:v>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2"/>
        <c:axId val="135910400"/>
        <c:axId val="111012096"/>
      </c:barChart>
      <c:catAx>
        <c:axId val="135910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tx2">
                    <a:lumMod val="50000"/>
                  </a:schemeClr>
                </a:solidFill>
              </a:defRPr>
            </a:pPr>
            <a:endParaRPr lang="ru-RU"/>
          </a:p>
        </c:txPr>
        <c:crossAx val="111012096"/>
        <c:crosses val="autoZero"/>
        <c:auto val="1"/>
        <c:lblAlgn val="ctr"/>
        <c:lblOffset val="100"/>
        <c:noMultiLvlLbl val="0"/>
      </c:catAx>
      <c:valAx>
        <c:axId val="111012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tx2">
                    <a:lumMod val="50000"/>
                  </a:schemeClr>
                </a:solidFill>
              </a:defRPr>
            </a:pPr>
            <a:endParaRPr lang="ru-RU"/>
          </a:p>
        </c:txPr>
        <c:crossAx val="13591040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bg1"/>
    </a:solidFill>
    <a:effectLst>
      <a:outerShdw blurRad="50800" dist="38100" dir="2700000" algn="tl" rotWithShape="0">
        <a:prstClr val="black">
          <a:alpha val="40000"/>
        </a:prstClr>
      </a:outerShdw>
    </a:effectLst>
  </c:sp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0.61046</cdr:x>
      <cdr:y>0.10169</cdr:y>
    </cdr:from>
    <cdr:to>
      <cdr:x>0.89478</cdr:x>
      <cdr:y>0.19544</cdr:y>
    </cdr:to>
    <cdr:cxnSp macro="">
      <cdr:nvCxnSpPr>
        <cdr:cNvPr id="2" name="Соединительная линия уступом 1"/>
        <cdr:cNvCxnSpPr/>
      </cdr:nvCxnSpPr>
      <cdr:spPr>
        <a:xfrm xmlns:a="http://schemas.openxmlformats.org/drawingml/2006/main" flipV="1">
          <a:off x="2009931" y="390490"/>
          <a:ext cx="936104" cy="360040"/>
        </a:xfrm>
        <a:prstGeom xmlns:a="http://schemas.openxmlformats.org/drawingml/2006/main" prst="bentConnector3">
          <a:avLst/>
        </a:prstGeom>
        <a:ln xmlns:a="http://schemas.openxmlformats.org/drawingml/2006/main" w="19050">
          <a:solidFill>
            <a:srgbClr val="7030A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0.56358</cdr:x>
      <cdr:y>0.09841</cdr:y>
    </cdr:from>
    <cdr:to>
      <cdr:x>0.74168</cdr:x>
      <cdr:y>0.17054</cdr:y>
    </cdr:to>
    <cdr:sp macro="" textlink="">
      <cdr:nvSpPr>
        <cdr:cNvPr id="3" name="TextBox 8"/>
        <cdr:cNvSpPr txBox="1"/>
      </cdr:nvSpPr>
      <cdr:spPr>
        <a:xfrm xmlns:a="http://schemas.openxmlformats.org/drawingml/2006/main">
          <a:off x="1855564" y="377899"/>
          <a:ext cx="586415" cy="27699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ru-RU" sz="1200" b="1" dirty="0" smtClean="0">
              <a:solidFill>
                <a:srgbClr val="7030A0"/>
              </a:solidFill>
            </a:rPr>
            <a:t>+ 11%</a:t>
          </a:r>
          <a:endParaRPr lang="ru-RU" sz="1200" b="1" dirty="0">
            <a:solidFill>
              <a:srgbClr val="7030A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0.10707</cdr:x>
      <cdr:y>3.64673E-7</cdr:y>
    </cdr:from>
    <cdr:to>
      <cdr:x>0.78505</cdr:x>
      <cdr:y>0.10504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2524" y="1"/>
          <a:ext cx="223224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0.19455</cdr:x>
      <cdr:y>0.02626</cdr:y>
    </cdr:from>
    <cdr:to>
      <cdr:x>0.98189</cdr:x>
      <cdr:y>0.10504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40556" y="72009"/>
          <a:ext cx="2592288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50" i="1" dirty="0"/>
            <a:t>Северный рыбохозяйственный </a:t>
          </a:r>
          <a:r>
            <a:rPr lang="ru-RU" sz="1050" i="1" dirty="0" smtClean="0"/>
            <a:t>бассейн  -  24</a:t>
          </a:r>
          <a:endParaRPr lang="ru-RU" sz="1050" i="1" dirty="0"/>
        </a:p>
      </cdr:txBody>
    </cdr:sp>
  </cdr:relSizeAnchor>
  <cdr:relSizeAnchor xmlns:cdr="http://schemas.openxmlformats.org/drawingml/2006/chartDrawing">
    <cdr:from>
      <cdr:x>0.06333</cdr:x>
      <cdr:y>0.89282</cdr:y>
    </cdr:from>
    <cdr:to>
      <cdr:x>0.96002</cdr:x>
      <cdr:y>0.9716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08508" y="2448273"/>
          <a:ext cx="2952328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50" i="1" dirty="0" smtClean="0"/>
            <a:t>Дальневосточный  </a:t>
          </a:r>
          <a:r>
            <a:rPr lang="ru-RU" sz="1050" i="1" dirty="0"/>
            <a:t>рыбохозяйственный </a:t>
          </a:r>
          <a:r>
            <a:rPr lang="ru-RU" sz="1050" i="1" dirty="0" smtClean="0"/>
            <a:t>бассейн  -  9</a:t>
          </a:r>
          <a:endParaRPr lang="ru-RU" sz="1050" i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925EB-6DA9-458D-A435-037B14D56766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489832-80F1-462B-9266-6DECF4714E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941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51F6-95A5-4E30-919E-AD29EC67F8C7}" type="datetime1">
              <a:rPr lang="ru-RU" smtClean="0"/>
              <a:t>18.03.2019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96B8-1DD4-40C7-97FB-B5035C1B0807}" type="datetime1">
              <a:rPr lang="ru-RU" smtClean="0"/>
              <a:t>18.03.2019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E876-4A80-4CF2-8196-E5A9B9E174C1}" type="datetime1">
              <a:rPr lang="ru-RU" smtClean="0"/>
              <a:t>18.03.2019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499D-689C-45D6-8DA5-74F1877D1015}" type="datetime1">
              <a:rPr lang="ru-RU" smtClean="0"/>
              <a:t>18.03.2019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6525C-41C8-4AFC-B7E8-EA48BC0D8A91}" type="datetime1">
              <a:rPr lang="ru-RU" smtClean="0"/>
              <a:t>18.03.2019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6069-7BEF-428C-849A-BAF6D10FBF77}" type="datetime1">
              <a:rPr lang="ru-RU" smtClean="0"/>
              <a:t>18.03.2019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8859-1DF7-4B8F-B6D9-2F43B4CE7EFD}" type="datetime1">
              <a:rPr lang="ru-RU" smtClean="0"/>
              <a:t>18.03.2019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78F-DEC2-4444-AC2D-5474BC926BA4}" type="datetime1">
              <a:rPr lang="ru-RU" smtClean="0"/>
              <a:t>18.03.2019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690-B0BB-4D36-B7BA-0C4FFB92B5A1}" type="datetime1">
              <a:rPr lang="ru-RU" smtClean="0"/>
              <a:t>18.03.2019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57A7F-D11B-4E62-8C3D-C8109C9D30FE}" type="datetime1">
              <a:rPr lang="ru-RU" smtClean="0"/>
              <a:t>18.03.2019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B756-5237-4690-BF20-60E3DD6A06F6}" type="datetime1">
              <a:rPr lang="ru-RU" smtClean="0"/>
              <a:t>18.03.2019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A3E488DC-0796-4E97-AA27-F441156C5600}" type="datetime1">
              <a:rPr lang="ru-RU" smtClean="0"/>
              <a:t>18.03.2019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400" b="1" cap="none" dirty="0" smtClean="0"/>
              <a:t>Развитие рыбного хозяйства и роль судоремонтной базы в Арктическом регионе</a:t>
            </a:r>
            <a:endParaRPr lang="ru-RU" sz="4400" b="1" cap="none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600" b="1" dirty="0"/>
              <a:t>Соколов Василий Игоревич</a:t>
            </a:r>
            <a:r>
              <a:rPr lang="ru-RU" dirty="0"/>
              <a:t/>
            </a:r>
            <a:br>
              <a:rPr lang="ru-RU" dirty="0"/>
            </a:br>
            <a:r>
              <a:rPr lang="ru-RU" sz="1700" cap="none" dirty="0" smtClean="0"/>
              <a:t>Заместитель руководителя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700" cap="none" dirty="0" smtClean="0"/>
              <a:t>Федерального агентства по рыболовству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694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cap="none" dirty="0" smtClean="0"/>
              <a:t>Добыча (вылов) водных биоресурсов в 2013-2018 гг. (тыс. тонн)</a:t>
            </a:r>
            <a:endParaRPr lang="ru-RU" cap="none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0514918"/>
              </p:ext>
            </p:extLst>
          </p:nvPr>
        </p:nvGraphicFramePr>
        <p:xfrm>
          <a:off x="457200" y="1752600"/>
          <a:ext cx="76200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  <p:cxnSp>
        <p:nvCxnSpPr>
          <p:cNvPr id="3" name="Соединительная линия уступом 2"/>
          <p:cNvCxnSpPr/>
          <p:nvPr/>
        </p:nvCxnSpPr>
        <p:spPr>
          <a:xfrm flipV="1">
            <a:off x="5940152" y="2276872"/>
            <a:ext cx="936104" cy="360040"/>
          </a:xfrm>
          <a:prstGeom prst="bentConnector3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749781" y="2303003"/>
            <a:ext cx="64807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 smtClean="0">
                <a:solidFill>
                  <a:srgbClr val="7030A0"/>
                </a:solidFill>
              </a:rPr>
              <a:t>+ 5 %</a:t>
            </a:r>
            <a:endParaRPr lang="ru-RU" sz="1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32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r>
              <a:rPr lang="ru-RU" cap="none" dirty="0" smtClean="0"/>
              <a:t>Динамика экспорта и импорта  рыбной продукции</a:t>
            </a:r>
            <a:endParaRPr lang="ru-RU" cap="none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solidFill>
            <a:schemeClr val="tx1">
              <a:lumMod val="75000"/>
            </a:schemeClr>
          </a:solidFill>
        </p:spPr>
        <p:txBody>
          <a:bodyPr/>
          <a:lstStyle/>
          <a:p>
            <a:r>
              <a:rPr lang="ru-RU" b="1" cap="none" dirty="0" smtClean="0">
                <a:solidFill>
                  <a:schemeClr val="bg1">
                    <a:lumMod val="85000"/>
                  </a:schemeClr>
                </a:solidFill>
              </a:rPr>
              <a:t>Экспорт  рыбной продукции  в 2013-2018 гг. (тыс. тонн)</a:t>
            </a:r>
            <a:endParaRPr lang="ru-RU" b="1" cap="none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ru-RU" b="1" cap="none" dirty="0" smtClean="0">
                <a:solidFill>
                  <a:schemeClr val="tx1">
                    <a:lumMod val="75000"/>
                  </a:schemeClr>
                </a:solidFill>
              </a:rPr>
              <a:t>Импорт  </a:t>
            </a:r>
            <a:r>
              <a:rPr lang="ru-RU" b="1" cap="none" dirty="0">
                <a:solidFill>
                  <a:schemeClr val="tx1">
                    <a:lumMod val="75000"/>
                  </a:schemeClr>
                </a:solidFill>
              </a:rPr>
              <a:t>рыбной продукции  в 2013-2018 гг. (тыс. тонн</a:t>
            </a:r>
            <a:r>
              <a:rPr lang="ru-RU" b="1" cap="none" dirty="0" smtClean="0">
                <a:solidFill>
                  <a:schemeClr val="tx1">
                    <a:lumMod val="75000"/>
                  </a:schemeClr>
                </a:solidFill>
              </a:rPr>
              <a:t>)</a:t>
            </a:r>
            <a:endParaRPr lang="ru-RU" b="1" cap="none" dirty="0">
              <a:solidFill>
                <a:schemeClr val="tx1">
                  <a:lumMod val="75000"/>
                </a:schemeClr>
              </a:solidFill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60168702"/>
              </p:ext>
            </p:extLst>
          </p:nvPr>
        </p:nvGraphicFramePr>
        <p:xfrm>
          <a:off x="1627188" y="2259013"/>
          <a:ext cx="329247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086683140"/>
              </p:ext>
            </p:extLst>
          </p:nvPr>
        </p:nvGraphicFramePr>
        <p:xfrm>
          <a:off x="5092700" y="2259013"/>
          <a:ext cx="329247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237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r>
              <a:rPr lang="ru-RU" cap="none" dirty="0" smtClean="0"/>
              <a:t>Налоговые поступления от предприятий отрасли</a:t>
            </a:r>
            <a:endParaRPr lang="ru-RU" sz="2800" cap="none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b="1" cap="none" dirty="0">
                <a:solidFill>
                  <a:schemeClr val="accent2">
                    <a:lumMod val="50000"/>
                  </a:schemeClr>
                </a:solidFill>
              </a:rPr>
              <a:t>Налоги отрасли за </a:t>
            </a:r>
            <a:r>
              <a:rPr lang="ru-RU" sz="1400" b="1" cap="none" dirty="0" smtClean="0">
                <a:solidFill>
                  <a:schemeClr val="accent2">
                    <a:lumMod val="50000"/>
                  </a:schemeClr>
                </a:solidFill>
              </a:rPr>
              <a:t>9 месяцев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b="1" cap="none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400" b="1" cap="none" dirty="0">
                <a:solidFill>
                  <a:schemeClr val="accent2">
                    <a:lumMod val="50000"/>
                  </a:schemeClr>
                </a:solidFill>
              </a:rPr>
              <a:t>в 2016 - 2018 гг. (млн. руб.)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b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b="1" cap="none" dirty="0">
                <a:solidFill>
                  <a:schemeClr val="accent2">
                    <a:lumMod val="50000"/>
                  </a:schemeClr>
                </a:solidFill>
              </a:rPr>
              <a:t>Динамика роста поступлений налогов </a:t>
            </a:r>
            <a:r>
              <a:rPr lang="ru-RU" sz="1400" b="1" cap="none" dirty="0" smtClean="0">
                <a:solidFill>
                  <a:schemeClr val="accent2">
                    <a:lumMod val="50000"/>
                  </a:schemeClr>
                </a:solidFill>
              </a:rPr>
              <a:t>в </a:t>
            </a:r>
            <a:r>
              <a:rPr lang="ru-RU" sz="1400" b="1" cap="none" dirty="0">
                <a:solidFill>
                  <a:schemeClr val="accent2">
                    <a:lumMod val="50000"/>
                  </a:schemeClr>
                </a:solidFill>
              </a:rPr>
              <a:t>2013 - 2017 гг. (млн. руб.)</a:t>
            </a:r>
          </a:p>
        </p:txBody>
      </p:sp>
      <p:graphicFrame>
        <p:nvGraphicFramePr>
          <p:cNvPr id="10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67751198"/>
              </p:ext>
            </p:extLst>
          </p:nvPr>
        </p:nvGraphicFramePr>
        <p:xfrm>
          <a:off x="1627188" y="2259013"/>
          <a:ext cx="329247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20392627"/>
              </p:ext>
            </p:extLst>
          </p:nvPr>
        </p:nvGraphicFramePr>
        <p:xfrm>
          <a:off x="5092700" y="2259013"/>
          <a:ext cx="329247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  <p:cxnSp>
        <p:nvCxnSpPr>
          <p:cNvPr id="8" name="Соединительная линия уступом 7"/>
          <p:cNvCxnSpPr/>
          <p:nvPr/>
        </p:nvCxnSpPr>
        <p:spPr>
          <a:xfrm flipV="1">
            <a:off x="3260554" y="3042828"/>
            <a:ext cx="936104" cy="360040"/>
          </a:xfrm>
          <a:prstGeom prst="bentConnector3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101485" y="3084348"/>
            <a:ext cx="58641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200" b="1" dirty="0" smtClean="0">
                <a:solidFill>
                  <a:srgbClr val="7030A0"/>
                </a:solidFill>
              </a:rPr>
              <a:t>+8,5 %</a:t>
            </a:r>
            <a:endParaRPr lang="ru-RU" sz="1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625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cap="none" dirty="0"/>
              <a:t>Динамика роста прибыли предприятий отрасли в 2013 </a:t>
            </a:r>
            <a:r>
              <a:rPr lang="ru-RU" cap="none" dirty="0" smtClean="0"/>
              <a:t>-2018 </a:t>
            </a:r>
            <a:r>
              <a:rPr lang="ru-RU" cap="none" dirty="0"/>
              <a:t>гг. </a:t>
            </a:r>
            <a:r>
              <a:rPr lang="ru-RU" sz="2700" cap="none" dirty="0"/>
              <a:t>(млрд. руб.)</a:t>
            </a:r>
          </a:p>
        </p:txBody>
      </p:sp>
      <p:graphicFrame>
        <p:nvGraphicFramePr>
          <p:cNvPr id="7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5545373"/>
              </p:ext>
            </p:extLst>
          </p:nvPr>
        </p:nvGraphicFramePr>
        <p:xfrm>
          <a:off x="457200" y="1752600"/>
          <a:ext cx="76200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  <p:cxnSp>
        <p:nvCxnSpPr>
          <p:cNvPr id="5" name="Соединительная линия уступом 4"/>
          <p:cNvCxnSpPr/>
          <p:nvPr/>
        </p:nvCxnSpPr>
        <p:spPr>
          <a:xfrm flipV="1">
            <a:off x="6012160" y="2276872"/>
            <a:ext cx="936104" cy="360040"/>
          </a:xfrm>
          <a:prstGeom prst="bentConnector3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8"/>
          <p:cNvSpPr txBox="1"/>
          <p:nvPr/>
        </p:nvSpPr>
        <p:spPr>
          <a:xfrm>
            <a:off x="5857793" y="2264281"/>
            <a:ext cx="58641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200" b="1" dirty="0" smtClean="0">
                <a:solidFill>
                  <a:srgbClr val="7030A0"/>
                </a:solidFill>
              </a:rPr>
              <a:t>+ 22%</a:t>
            </a:r>
            <a:endParaRPr lang="ru-RU" sz="1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959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механизме инвестиционных квот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164020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ru-RU" sz="1600" cap="none" dirty="0" smtClean="0"/>
              <a:t>По итогам двух этапов заявочных компаний заключены </a:t>
            </a:r>
            <a:r>
              <a:rPr lang="ru-RU" sz="1600" b="1" cap="none" dirty="0" smtClean="0"/>
              <a:t>33 договора </a:t>
            </a:r>
            <a:r>
              <a:rPr lang="ru-RU" sz="1600" cap="none" dirty="0" smtClean="0"/>
              <a:t>на закрепление инвестиционных квот, в том числе по рыбохозяйственным бассейнам:</a:t>
            </a:r>
            <a:endParaRPr lang="ru-RU" sz="1600" cap="none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sz="1600" dirty="0" smtClean="0"/>
              <a:t>Результаты предоставления инвестиционных квот</a:t>
            </a:r>
            <a:endParaRPr lang="ru-RU" sz="16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45620894"/>
              </p:ext>
            </p:extLst>
          </p:nvPr>
        </p:nvGraphicFramePr>
        <p:xfrm>
          <a:off x="1627188" y="3356991"/>
          <a:ext cx="3292475" cy="2742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Соединительная линия уступом 9"/>
          <p:cNvCxnSpPr/>
          <p:nvPr/>
        </p:nvCxnSpPr>
        <p:spPr>
          <a:xfrm>
            <a:off x="2123728" y="3653658"/>
            <a:ext cx="432048" cy="252028"/>
          </a:xfrm>
          <a:prstGeom prst="bentConnector3">
            <a:avLst>
              <a:gd name="adj1" fmla="val 23288"/>
            </a:avLst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Соединительная линия уступом 10"/>
          <p:cNvCxnSpPr/>
          <p:nvPr/>
        </p:nvCxnSpPr>
        <p:spPr>
          <a:xfrm flipV="1">
            <a:off x="1691680" y="5517232"/>
            <a:ext cx="864096" cy="360040"/>
          </a:xfrm>
          <a:prstGeom prst="bentConnector3">
            <a:avLst>
              <a:gd name="adj1" fmla="val 16096"/>
            </a:avLst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Объект 2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648177024"/>
              </p:ext>
            </p:extLst>
          </p:nvPr>
        </p:nvGraphicFramePr>
        <p:xfrm>
          <a:off x="5092700" y="2259013"/>
          <a:ext cx="329247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00221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cap="none" dirty="0">
                <a:solidFill>
                  <a:srgbClr val="333333"/>
                </a:solidFill>
              </a:rPr>
              <a:t>Сведения о количестве судов рыбопромыслового флота, оформленных в пунктах пропуска через государственную границу Российской Федерации, расположенных в морском порту г. Мурманск</a:t>
            </a:r>
            <a:endParaRPr lang="ru-RU" sz="2700" cap="none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6446970"/>
              </p:ext>
            </p:extLst>
          </p:nvPr>
        </p:nvGraphicFramePr>
        <p:xfrm>
          <a:off x="457200" y="1752600"/>
          <a:ext cx="76200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8380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3" t="-1" r="3243" b="165"/>
          <a:stretch/>
        </p:blipFill>
        <p:spPr>
          <a:xfrm>
            <a:off x="0" y="0"/>
            <a:ext cx="8999984" cy="4944546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29131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Другая 2">
      <a:dk1>
        <a:srgbClr val="333399"/>
      </a:dk1>
      <a:lt1>
        <a:sysClr val="window" lastClr="FFFFFF"/>
      </a:lt1>
      <a:dk2>
        <a:srgbClr val="333333"/>
      </a:dk2>
      <a:lt2>
        <a:srgbClr val="6B5C51"/>
      </a:lt2>
      <a:accent1>
        <a:srgbClr val="99CCFF"/>
      </a:accent1>
      <a:accent2>
        <a:srgbClr val="A5A5A5"/>
      </a:accent2>
      <a:accent3>
        <a:srgbClr val="009999"/>
      </a:accent3>
      <a:accent4>
        <a:srgbClr val="00FFFF"/>
      </a:accent4>
      <a:accent5>
        <a:srgbClr val="4C4C72"/>
      </a:accent5>
      <a:accent6>
        <a:srgbClr val="00CC99"/>
      </a:accent6>
      <a:hlink>
        <a:srgbClr val="9966FF"/>
      </a:hlink>
      <a:folHlink>
        <a:srgbClr val="007BB8"/>
      </a:folHlink>
    </a:clrScheme>
    <a:fontScheme name="Другая 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2">
    <a:dk1>
      <a:srgbClr val="333399"/>
    </a:dk1>
    <a:lt1>
      <a:sysClr val="window" lastClr="FFFFFF"/>
    </a:lt1>
    <a:dk2>
      <a:srgbClr val="333333"/>
    </a:dk2>
    <a:lt2>
      <a:srgbClr val="6B5C51"/>
    </a:lt2>
    <a:accent1>
      <a:srgbClr val="99CCFF"/>
    </a:accent1>
    <a:accent2>
      <a:srgbClr val="A5A5A5"/>
    </a:accent2>
    <a:accent3>
      <a:srgbClr val="009999"/>
    </a:accent3>
    <a:accent4>
      <a:srgbClr val="00FFFF"/>
    </a:accent4>
    <a:accent5>
      <a:srgbClr val="4C4C72"/>
    </a:accent5>
    <a:accent6>
      <a:srgbClr val="00CC99"/>
    </a:accent6>
    <a:hlink>
      <a:srgbClr val="9966FF"/>
    </a:hlink>
    <a:folHlink>
      <a:srgbClr val="007BB8"/>
    </a:folHlink>
  </a:clrScheme>
  <a:fontScheme name="Другая 2">
    <a:majorFont>
      <a:latin typeface="Arial Narrow"/>
      <a:ea typeface=""/>
      <a:cs typeface=""/>
    </a:majorFont>
    <a:minorFont>
      <a:latin typeface="Arial Narrow"/>
      <a:ea typeface=""/>
      <a:cs typeface=""/>
    </a:minorFont>
  </a:fontScheme>
  <a:fmtScheme name="Главная">
    <a:fillStyleLst>
      <a:solidFill>
        <a:schemeClr val="phClr"/>
      </a:solidFill>
      <a:gradFill rotWithShape="1">
        <a:gsLst>
          <a:gs pos="0">
            <a:schemeClr val="phClr">
              <a:tint val="60000"/>
              <a:satMod val="250000"/>
            </a:schemeClr>
          </a:gs>
          <a:gs pos="35000">
            <a:schemeClr val="phClr">
              <a:tint val="47000"/>
              <a:satMod val="275000"/>
            </a:schemeClr>
          </a:gs>
          <a:gs pos="100000">
            <a:schemeClr val="phClr">
              <a:tint val="25000"/>
              <a:satMod val="300000"/>
            </a:schemeClr>
          </a:gs>
        </a:gsLst>
        <a:lin ang="16200000" scaled="1"/>
      </a:gradFill>
      <a:solidFill>
        <a:schemeClr val="phClr">
          <a:satMod val="110000"/>
        </a:schemeClr>
      </a:soli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8575" cap="flat" cmpd="sng" algn="ctr">
        <a:solidFill>
          <a:schemeClr val="phClr"/>
        </a:solidFill>
        <a:prstDash val="solid"/>
      </a:ln>
      <a:ln w="41275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9999" dist="23000" algn="bl" rotWithShape="0">
            <a:srgbClr val="000000">
              <a:alpha val="40000"/>
            </a:srgbClr>
          </a:outerShdw>
        </a:effectLst>
      </a:effectStyle>
      <a:effectStyle>
        <a:effectLst>
          <a:outerShdw blurRad="38100" dist="19050" algn="bl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l"/>
        </a:scene3d>
        <a:sp3d prstMaterial="plastic">
          <a:bevelT w="38100" h="31750"/>
        </a:sp3d>
      </a:effectStyle>
    </a:effectStyleLst>
    <a:bgFillStyleLst>
      <a:solidFill>
        <a:schemeClr val="phClr"/>
      </a:solidFill>
      <a:blipFill rotWithShape="1">
        <a:blip xmlns:r="http://schemas.openxmlformats.org/officeDocument/2006/relationships" r:embed="rId1">
          <a:duotone>
            <a:schemeClr val="phClr">
              <a:tint val="96000"/>
            </a:schemeClr>
            <a:schemeClr val="phClr">
              <a:shade val="94000"/>
            </a:schemeClr>
          </a:duotone>
        </a:blip>
        <a:tile tx="0" ty="0" sx="100000" sy="100000" flip="none" algn="tl"/>
      </a:blipFill>
      <a:gradFill rotWithShape="1">
        <a:gsLst>
          <a:gs pos="0">
            <a:schemeClr val="phClr">
              <a:tint val="84000"/>
              <a:satMod val="110000"/>
            </a:schemeClr>
          </a:gs>
          <a:gs pos="44000">
            <a:schemeClr val="phClr">
              <a:tint val="93000"/>
              <a:satMod val="115000"/>
            </a:schemeClr>
          </a:gs>
          <a:gs pos="100000">
            <a:schemeClr val="phClr">
              <a:tint val="100000"/>
              <a:shade val="59000"/>
              <a:satMod val="120000"/>
            </a:schemeClr>
          </a:gs>
        </a:gsLst>
        <a:path path="circle">
          <a:fillToRect l="40000" t="60000" r="60000" b="4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Другая 2">
    <a:dk1>
      <a:srgbClr val="333399"/>
    </a:dk1>
    <a:lt1>
      <a:sysClr val="window" lastClr="FFFFFF"/>
    </a:lt1>
    <a:dk2>
      <a:srgbClr val="333333"/>
    </a:dk2>
    <a:lt2>
      <a:srgbClr val="6B5C51"/>
    </a:lt2>
    <a:accent1>
      <a:srgbClr val="99CCFF"/>
    </a:accent1>
    <a:accent2>
      <a:srgbClr val="A5A5A5"/>
    </a:accent2>
    <a:accent3>
      <a:srgbClr val="009999"/>
    </a:accent3>
    <a:accent4>
      <a:srgbClr val="00FFFF"/>
    </a:accent4>
    <a:accent5>
      <a:srgbClr val="4C4C72"/>
    </a:accent5>
    <a:accent6>
      <a:srgbClr val="00CC99"/>
    </a:accent6>
    <a:hlink>
      <a:srgbClr val="9966FF"/>
    </a:hlink>
    <a:folHlink>
      <a:srgbClr val="007BB8"/>
    </a:folHlink>
  </a:clrScheme>
  <a:fontScheme name="Другая 2">
    <a:majorFont>
      <a:latin typeface="Arial Narrow"/>
      <a:ea typeface=""/>
      <a:cs typeface=""/>
    </a:majorFont>
    <a:minorFont>
      <a:latin typeface="Arial Narrow"/>
      <a:ea typeface=""/>
      <a:cs typeface=""/>
    </a:minorFont>
  </a:fontScheme>
  <a:fmtScheme name="Главная">
    <a:fillStyleLst>
      <a:solidFill>
        <a:schemeClr val="phClr"/>
      </a:solidFill>
      <a:gradFill rotWithShape="1">
        <a:gsLst>
          <a:gs pos="0">
            <a:schemeClr val="phClr">
              <a:tint val="60000"/>
              <a:satMod val="250000"/>
            </a:schemeClr>
          </a:gs>
          <a:gs pos="35000">
            <a:schemeClr val="phClr">
              <a:tint val="47000"/>
              <a:satMod val="275000"/>
            </a:schemeClr>
          </a:gs>
          <a:gs pos="100000">
            <a:schemeClr val="phClr">
              <a:tint val="25000"/>
              <a:satMod val="300000"/>
            </a:schemeClr>
          </a:gs>
        </a:gsLst>
        <a:lin ang="16200000" scaled="1"/>
      </a:gradFill>
      <a:solidFill>
        <a:schemeClr val="phClr">
          <a:satMod val="110000"/>
        </a:schemeClr>
      </a:soli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8575" cap="flat" cmpd="sng" algn="ctr">
        <a:solidFill>
          <a:schemeClr val="phClr"/>
        </a:solidFill>
        <a:prstDash val="solid"/>
      </a:ln>
      <a:ln w="41275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9999" dist="23000" algn="bl" rotWithShape="0">
            <a:srgbClr val="000000">
              <a:alpha val="40000"/>
            </a:srgbClr>
          </a:outerShdw>
        </a:effectLst>
      </a:effectStyle>
      <a:effectStyle>
        <a:effectLst>
          <a:outerShdw blurRad="38100" dist="19050" algn="bl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l"/>
        </a:scene3d>
        <a:sp3d prstMaterial="plastic">
          <a:bevelT w="38100" h="31750"/>
        </a:sp3d>
      </a:effectStyle>
    </a:effectStyleLst>
    <a:bgFillStyleLst>
      <a:solidFill>
        <a:schemeClr val="phClr"/>
      </a:solidFill>
      <a:blipFill rotWithShape="1">
        <a:blip xmlns:r="http://schemas.openxmlformats.org/officeDocument/2006/relationships" r:embed="rId1">
          <a:duotone>
            <a:schemeClr val="phClr">
              <a:tint val="96000"/>
            </a:schemeClr>
            <a:schemeClr val="phClr">
              <a:shade val="94000"/>
            </a:schemeClr>
          </a:duotone>
        </a:blip>
        <a:tile tx="0" ty="0" sx="100000" sy="100000" flip="none" algn="tl"/>
      </a:blipFill>
      <a:gradFill rotWithShape="1">
        <a:gsLst>
          <a:gs pos="0">
            <a:schemeClr val="phClr">
              <a:tint val="84000"/>
              <a:satMod val="110000"/>
            </a:schemeClr>
          </a:gs>
          <a:gs pos="44000">
            <a:schemeClr val="phClr">
              <a:tint val="93000"/>
              <a:satMod val="115000"/>
            </a:schemeClr>
          </a:gs>
          <a:gs pos="100000">
            <a:schemeClr val="phClr">
              <a:tint val="100000"/>
              <a:shade val="59000"/>
              <a:satMod val="120000"/>
            </a:schemeClr>
          </a:gs>
        </a:gsLst>
        <a:path path="circle">
          <a:fillToRect l="40000" t="60000" r="60000" b="4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66</TotalTime>
  <Words>199</Words>
  <Application>Microsoft Office PowerPoint</Application>
  <PresentationFormat>Экран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Главная</vt:lpstr>
      <vt:lpstr>Развитие рыбного хозяйства и роль судоремонтной базы в Арктическом регионе</vt:lpstr>
      <vt:lpstr>Добыча (вылов) водных биоресурсов в 2013-2018 гг. (тыс. тонн)</vt:lpstr>
      <vt:lpstr>Динамика экспорта и импорта  рыбной продукции</vt:lpstr>
      <vt:lpstr>Налоговые поступления от предприятий отрасли</vt:lpstr>
      <vt:lpstr>Динамика роста прибыли предприятий отрасли в 2013 -2018 гг. (млрд. руб.)</vt:lpstr>
      <vt:lpstr>О механизме инвестиционных квот</vt:lpstr>
      <vt:lpstr>Сведения о количестве судов рыбопромыслового флота, оформленных в пунктах пропуска через государственную границу Российской Федерации, расположенных в морском порту г. Мурманск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Добыча (вылов) водных биоресурсов в 2013-2018 гг. (тыс. тонн)</dc:title>
  <dc:creator>Литвинцева Валентина Анатольевна</dc:creator>
  <cp:lastModifiedBy>Литвинцева Валентина Анатольевна</cp:lastModifiedBy>
  <cp:revision>20</cp:revision>
  <dcterms:created xsi:type="dcterms:W3CDTF">2019-03-18T09:33:09Z</dcterms:created>
  <dcterms:modified xsi:type="dcterms:W3CDTF">2019-03-18T11:01:44Z</dcterms:modified>
</cp:coreProperties>
</file>